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697" r:id="rId4"/>
    <p:sldMasterId id="2147483698" r:id="rId5"/>
    <p:sldMasterId id="2147483699" r:id="rId6"/>
    <p:sldMasterId id="2147483700" r:id="rId7"/>
    <p:sldMasterId id="2147483701" r:id="rId8"/>
    <p:sldMasterId id="2147483702" r:id="rId9"/>
  </p:sldMasterIdLst>
  <p:notesMasterIdLst>
    <p:notesMasterId r:id="rId82"/>
  </p:notesMasterIdLst>
  <p:sldIdLst>
    <p:sldId id="644" r:id="rId10"/>
    <p:sldId id="609" r:id="rId11"/>
    <p:sldId id="646" r:id="rId12"/>
    <p:sldId id="647" r:id="rId13"/>
    <p:sldId id="648" r:id="rId14"/>
    <p:sldId id="649" r:id="rId15"/>
    <p:sldId id="650" r:id="rId16"/>
    <p:sldId id="651" r:id="rId17"/>
    <p:sldId id="659" r:id="rId18"/>
    <p:sldId id="652" r:id="rId19"/>
    <p:sldId id="653" r:id="rId20"/>
    <p:sldId id="654" r:id="rId21"/>
    <p:sldId id="655" r:id="rId22"/>
    <p:sldId id="656" r:id="rId23"/>
    <p:sldId id="657" r:id="rId24"/>
    <p:sldId id="658" r:id="rId25"/>
    <p:sldId id="610" r:id="rId26"/>
    <p:sldId id="632" r:id="rId27"/>
    <p:sldId id="633" r:id="rId28"/>
    <p:sldId id="634" r:id="rId29"/>
    <p:sldId id="635" r:id="rId30"/>
    <p:sldId id="639" r:id="rId31"/>
    <p:sldId id="640" r:id="rId32"/>
    <p:sldId id="636" r:id="rId33"/>
    <p:sldId id="637" r:id="rId34"/>
    <p:sldId id="638" r:id="rId35"/>
    <p:sldId id="641" r:id="rId36"/>
    <p:sldId id="642" r:id="rId37"/>
    <p:sldId id="643" r:id="rId38"/>
    <p:sldId id="631" r:id="rId39"/>
    <p:sldId id="611" r:id="rId40"/>
    <p:sldId id="612" r:id="rId41"/>
    <p:sldId id="613" r:id="rId42"/>
    <p:sldId id="614" r:id="rId43"/>
    <p:sldId id="615" r:id="rId44"/>
    <p:sldId id="616" r:id="rId45"/>
    <p:sldId id="617" r:id="rId46"/>
    <p:sldId id="618" r:id="rId47"/>
    <p:sldId id="619" r:id="rId48"/>
    <p:sldId id="620" r:id="rId49"/>
    <p:sldId id="621" r:id="rId50"/>
    <p:sldId id="622" r:id="rId51"/>
    <p:sldId id="623" r:id="rId52"/>
    <p:sldId id="624" r:id="rId53"/>
    <p:sldId id="625" r:id="rId54"/>
    <p:sldId id="626" r:id="rId55"/>
    <p:sldId id="627" r:id="rId56"/>
    <p:sldId id="628" r:id="rId57"/>
    <p:sldId id="589" r:id="rId58"/>
    <p:sldId id="590" r:id="rId59"/>
    <p:sldId id="591" r:id="rId60"/>
    <p:sldId id="570" r:id="rId61"/>
    <p:sldId id="593" r:id="rId62"/>
    <p:sldId id="594" r:id="rId63"/>
    <p:sldId id="595" r:id="rId64"/>
    <p:sldId id="596" r:id="rId65"/>
    <p:sldId id="597" r:id="rId66"/>
    <p:sldId id="576" r:id="rId67"/>
    <p:sldId id="599" r:id="rId68"/>
    <p:sldId id="578" r:id="rId69"/>
    <p:sldId id="601" r:id="rId70"/>
    <p:sldId id="602" r:id="rId71"/>
    <p:sldId id="603" r:id="rId72"/>
    <p:sldId id="604" r:id="rId73"/>
    <p:sldId id="605" r:id="rId74"/>
    <p:sldId id="606" r:id="rId75"/>
    <p:sldId id="607" r:id="rId76"/>
    <p:sldId id="587" r:id="rId77"/>
    <p:sldId id="630" r:id="rId78"/>
    <p:sldId id="629" r:id="rId79"/>
    <p:sldId id="557" r:id="rId80"/>
    <p:sldId id="559" r:id="rId81"/>
  </p:sldIdLst>
  <p:sldSz cx="12196763" cy="6858000"/>
  <p:notesSz cx="6858000" cy="9144000"/>
  <p:custDataLst>
    <p:tags r:id="rId83"/>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1A3D0"/>
    <a:srgbClr val="F8F8F8"/>
    <a:srgbClr val="A9BECB"/>
    <a:srgbClr val="781E19"/>
    <a:srgbClr val="DDDDDD"/>
    <a:srgbClr val="AF1D5C"/>
    <a:srgbClr val="D01C63"/>
    <a:srgbClr val="0067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2" autoAdjust="0"/>
    <p:restoredTop sz="83883" autoAdjust="0"/>
  </p:normalViewPr>
  <p:slideViewPr>
    <p:cSldViewPr snapToObjects="1">
      <p:cViewPr varScale="1">
        <p:scale>
          <a:sx n="77" d="100"/>
          <a:sy n="77" d="100"/>
        </p:scale>
        <p:origin x="592" y="56"/>
      </p:cViewPr>
      <p:guideLst>
        <p:guide orient="horz" pos="2142"/>
        <p:guide pos="3841"/>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presProps" Target="pres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31:49.123"/>
    </inkml:context>
    <inkml:brush xml:id="br0">
      <inkml:brushProperty name="width" value="0.035" units="cm"/>
      <inkml:brushProperty name="height" value="0.035" units="cm"/>
    </inkml:brush>
  </inkml:definitions>
  <inkml:trace contextRef="#ctx0" brushRef="#br0">5 1 24575,'127'0'0,"-125"1"0,0 0 0,0 0 0,0 0 0,0 0 0,-1 0 0,1 1 0,0-1 0,0 1 0,-1-1 0,1 1 0,-1 0 0,0-1 0,1 1 0,-1 0 0,0 0 0,0 0 0,0 0 0,0 0 0,0 0 0,-1 0 0,1 0 0,0 1 0,-1-1 0,0 0 0,1 0 0,-1 4 0,0-3 0,1-1 0,-1 1 0,0-1 0,0 1 0,1-1 0,-2 1 0,1-1 0,0 1 0,0-1 0,-1 1 0,1-1 0,-1 1 0,0-1 0,0 0 0,0 1 0,0-1 0,0 0 0,0 0 0,-1 0 0,1 0 0,-1 0 0,0 0 0,-2 3 0,-25 9 0,22-10 0,-1 0 0,1 0 0,-1-1 0,0 0 0,0 0 0,0-1 0,0 0 0,0 0 0,0-1 0,-11 0 0,52-7 0,-31 5 0,0 0 0,0 0 0,0 0 0,1 0 0,-1 1 0,0-1 0,0 1 0,1-1 0,-1 1 0,0 0 0,1 0 0,-1 0 0,1 0 0,-1 1 0,0-1 0,0 0 0,1 1 0,-1 0 0,0 0 0,0-1 0,1 1 0,-1 1 0,0-1 0,0 0 0,0 0 0,0 1 0,-1-1 0,4 4 0,1 1 0,-1 0 0,1 0 0,-1 1 0,0 0 0,-1 0 0,1 0 0,3 10 0,-8-16 0,1 1 0,-1-1 0,1 1 0,-1-1 0,0 1 0,0-1 0,0 1 0,0-1 0,0 1 0,0-1 0,0 1 0,-1-1 0,1 1 0,0-1 0,-1 1 0,1-1 0,-1 1 0,-1 1 0,0-1 0,1 0 0,-1 0 0,0 0 0,0 0 0,0-1 0,-1 1 0,1-1 0,0 1 0,-1-1 0,1 0 0,-1 0 0,1 0 0,-6 2 0,-8 2 0,10-2 0,0-1 0,-1 1 0,1-1 0,-1-1 0,0 1 0,0-1 0,1 0 0,-1-1 0,0 0 0,0 0 0,0 0 0,0-1 0,-9-2 0,11-2-1365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28:51.736"/>
    </inkml:context>
    <inkml:brush xml:id="br0">
      <inkml:brushProperty name="width" value="0.035" units="cm"/>
      <inkml:brushProperty name="height" value="0.035" units="cm"/>
    </inkml:brush>
  </inkml:definitions>
  <inkml:trace contextRef="#ctx0" brushRef="#br0">0 1 24575,'0'14'0,"1"0"0,-1 0 0,2 0 0,0 0 0,5 17 0,3 28 0,-9-53-170,0 0-1,0-1 0,-1 1 1,0-1-1,0 1 0,0 0 1,-3 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31:49.123"/>
    </inkml:context>
    <inkml:brush xml:id="br0">
      <inkml:brushProperty name="width" value="0.035" units="cm"/>
      <inkml:brushProperty name="height" value="0.035" units="cm"/>
    </inkml:brush>
  </inkml:definitions>
  <inkml:trace contextRef="#ctx0" brushRef="#br0">5 1 24575,'127'0'0,"-125"1"0,0 0 0,0 0 0,0 0 0,0 0 0,-1 0 0,1 1 0,0-1 0,0 1 0,-1-1 0,1 1 0,-1 0 0,0-1 0,1 1 0,-1 0 0,0 0 0,0 0 0,0 0 0,0 0 0,0 0 0,-1 0 0,1 0 0,0 1 0,-1-1 0,0 0 0,1 0 0,-1 4 0,0-3 0,1-1 0,-1 1 0,0-1 0,0 1 0,1-1 0,-2 1 0,1-1 0,0 1 0,0-1 0,-1 1 0,1-1 0,-1 1 0,0-1 0,0 0 0,0 1 0,0-1 0,0 0 0,0 0 0,-1 0 0,1 0 0,-1 0 0,0 0 0,-2 3 0,-25 9 0,22-10 0,-1 0 0,1 0 0,-1-1 0,0 0 0,0 0 0,0-1 0,0 0 0,0 0 0,0-1 0,-11 0 0,52-7 0,-31 5 0,0 0 0,0 0 0,0 0 0,1 0 0,-1 1 0,0-1 0,0 1 0,1-1 0,-1 1 0,0 0 0,1 0 0,-1 0 0,1 0 0,-1 1 0,0-1 0,0 0 0,1 1 0,-1 0 0,0 0 0,0-1 0,1 1 0,-1 1 0,0-1 0,0 0 0,0 0 0,0 1 0,-1-1 0,4 4 0,1 1 0,-1 0 0,1 0 0,-1 1 0,0 0 0,-1 0 0,1 0 0,3 10 0,-8-16 0,1 1 0,-1-1 0,1 1 0,-1-1 0,0 1 0,0-1 0,0 1 0,0-1 0,0 1 0,0-1 0,0 1 0,-1-1 0,1 1 0,0-1 0,-1 1 0,1-1 0,-1 1 0,-1 1 0,0-1 0,1 0 0,-1 0 0,0 0 0,0 0 0,0-1 0,-1 1 0,1-1 0,0 1 0,-1-1 0,1 0 0,-1 0 0,1 0 0,-6 2 0,-8 2 0,10-2 0,0-1 0,-1 1 0,1-1 0,-1-1 0,0 1 0,0-1 0,1 0 0,-1-1 0,0 0 0,0 0 0,0 0 0,0-1 0,-9-2 0,11-2-1365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31:51.026"/>
    </inkml:context>
    <inkml:brush xml:id="br0">
      <inkml:brushProperty name="width" value="0.035" units="cm"/>
      <inkml:brushProperty name="height" value="0.035" units="cm"/>
    </inkml:brush>
  </inkml:definitions>
  <inkml:trace contextRef="#ctx0" brushRef="#br0">58 1 24575,'-1'7'0,"-1"0"0,0 0 0,0 0 0,0 0 0,-1 0 0,0-1 0,-5 8 0,-6 16 0,8-7 0,1 0 0,1 0 0,1 0 0,2 1 0,0-1 0,1 0 0,5 34 0,-5-56 0,0 1 0,0 0 0,0-1 0,0 1 0,0 0 0,1-1 0,-1 1 0,1-1 0,-1 1 0,1-1 0,0 1 0,0-1 0,-1 0 0,1 1 0,0-1 0,0 0 0,0 1 0,0-1 0,2 1 0,-2-1 0,0-1 0,1 1 0,-1-1 0,0 0 0,0 1 0,0-1 0,0 0 0,0 0 0,0 0 0,0 0 0,0 0 0,1 0 0,-1 0 0,0-1 0,0 1 0,0 0 0,0 0 0,0-1 0,0 1 0,0-1 0,1 0 0,1-1 0,0 0 0,0 0 0,0 0 0,0 0 0,-1 0 0,1-1 0,-1 1 0,0-1 0,0 0 0,0 0 0,0 0 0,0 0 0,0 0 0,-1 0 0,1 0 0,1-7 0,5-22 0,-5 26 0,-1-1 0,0 0 0,-1-1 0,1 1 0,-1 0 0,0-13 0,-2 18 0,1 1 0,0-1 0,-1 0 0,1 1 0,-1-1 0,0 1 0,1 0 0,-1-1 0,0 1 0,0-1 0,0 1 0,0 0 0,0 0 0,0 0 0,-1 0 0,1-1 0,0 2 0,0-1 0,-1 0 0,1 0 0,-1 0 0,1 0 0,0 1 0,-1-1 0,0 1 0,1-1 0,-1 1 0,1 0 0,-1 0 0,1-1 0,-1 1 0,0 0 0,1 0 0,-1 1 0,-3-1 0,-21 1-1365,20-1-5461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31:59.795"/>
    </inkml:context>
    <inkml:brush xml:id="br0">
      <inkml:brushProperty name="width" value="0.035" units="cm"/>
      <inkml:brushProperty name="height" value="0.035" units="cm"/>
    </inkml:brush>
  </inkml:definitions>
  <inkml:trace contextRef="#ctx0" brushRef="#br0">392 42 24575,'-13'3'0,"0"0"0,-1 1 0,2 0 0,-1 1 0,0 0 0,1 1 0,0 1 0,1 0 0,-1 0 0,-18 17 0,-28 19 0,47-36 0,1 0 0,-1 0 0,1 1 0,1 1 0,-1-1 0,2 2 0,-1-1 0,-8 13 0,17-21 0,-17 26 0,1 1 0,-18 44 0,30-63 0,1 1 0,0-1 0,1 1 0,0 0 0,1 0 0,0 0 0,0 0 0,1 0 0,0 0 0,1 0 0,0 0 0,4 12 0,-4-18 0,1 0 0,0 0 0,0 0 0,0-1 0,0 1 0,1-1 0,-1 0 0,1 1 0,0-1 0,0 0 0,0-1 0,0 1 0,1-1 0,-1 1 0,1-1 0,-1 0 0,5 2 0,13 5 0,0 0 0,23 5 0,-3 0 0,-2-1 0,-1-2 0,1-2 0,56 6 0,-43-8 0,-39-5 0,0-1 0,0-1 0,0 0 0,0-1 0,0 0 0,0-1 0,-1-1 0,1 0 0,-1 0 0,1-1 0,-1-1 0,0 0 0,0-1 0,20-13 0,39-17 0,-56 30 0,0-1 0,-1 0 0,1-1 0,16-13 0,7-6 0,17-14 0,-53 38 0,1 0 0,0 0 0,-1 0 0,0 0 0,0 0 0,0-1 0,0 1 0,0-1 0,-1 1 0,1-1 0,-1 0 0,0 0 0,0 0 0,0-7 0,7-62 0,-4 47 0,-1-1 0,-1 1 0,-3-33 0,1 51 0,-1 0 0,-1 0 0,0 0 0,0 0 0,0 0 0,-1 1 0,0-1 0,0 1 0,-1 0 0,0 0 0,-1 0 0,1 0 0,-1 1 0,-11-11 0,6 8 0,0 1 0,0 1 0,-1 0 0,0 1 0,0-1 0,-1 2 0,1 0 0,-1 0 0,-1 1 0,1 1 0,0 0 0,-22-2 0,-15 1 0,0 2 0,-51 5 0,11 0 0,1-3-1365,73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32:05.537"/>
    </inkml:context>
    <inkml:brush xml:id="br0">
      <inkml:brushProperty name="width" value="0.035" units="cm"/>
      <inkml:brushProperty name="height" value="0.035" units="cm"/>
    </inkml:brush>
  </inkml:definitions>
  <inkml:trace contextRef="#ctx0" brushRef="#br0">304 1 24575,'-15'2'0,"-1"1"0,1 0 0,-1 1 0,1 1 0,0 1 0,-27 14 0,31-14 0,0 1 0,1 0 0,0 1 0,1 0 0,0 0 0,0 1 0,0 1 0,1-1 0,1 1 0,0 1 0,0-1 0,1 1 0,-6 15 0,2-3 0,2 2 0,1-1 0,1 1 0,1 0 0,1 0 0,2 1 0,0-1 0,1 1 0,6 44 0,-4-65 0,0 1 0,0 0 0,1-1 0,0 1 0,0-1 0,1 1 0,0-1 0,0 0 0,0 0 0,0 0 0,1 0 0,0-1 0,-1 1 0,2-1 0,-1 0 0,1 0 0,-1-1 0,1 1 0,10 4 0,3 2 0,0-1 0,1-1 0,0-1 0,28 7 0,59 14 0,-70-22 0,-10-1 0,0-1 0,34 0 0,-52-4 0,1 0 0,0-1 0,0-1 0,0 1 0,0-1 0,-1-1 0,1 0 0,-1 0 0,0 0 0,13-8 0,-13 6 0,-1 0 0,0 0 0,-1 0 0,1-1 0,-1 0 0,0-1 0,0 1 0,-1-1 0,0 0 0,0 0 0,-1-1 0,0 1 0,0-1 0,-1 0 0,0 0 0,0 0 0,-1-1 0,0 1 0,1-12 0,34-85 0,-29 54 0,-3 1 0,-1-62 0,-4 107 0,1-1 0,-1 0 0,0 0 0,-1 1 0,0-1 0,1 0 0,-2 1 0,1-1 0,-1 0 0,0 1 0,0 0 0,0-1 0,-1 1 0,0 0 0,0 0 0,0 1 0,0-1 0,-1 0 0,0 1 0,0 0 0,0 0 0,0 0 0,-1 1 0,0-1 0,1 1 0,-1 0 0,0 1 0,-1-1 0,-8-3 0,-11-2 0,1 2 0,-1 0 0,0 1 0,-35-2 0,-7 5-1365,52 2-5461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09:16.499"/>
    </inkml:context>
    <inkml:brush xml:id="br0">
      <inkml:brushProperty name="width" value="0.035" units="cm"/>
      <inkml:brushProperty name="height" value="0.035" units="cm"/>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09:34.612"/>
    </inkml:context>
    <inkml:brush xml:id="br0">
      <inkml:brushProperty name="width" value="0.035" units="cm"/>
      <inkml:brushProperty name="height" value="0.035" units="cm"/>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15:02.456"/>
    </inkml:context>
    <inkml:brush xml:id="br0">
      <inkml:brushProperty name="width" value="0.035" units="cm"/>
      <inkml:brushProperty name="height" value="0.035" units="cm"/>
    </inkml:brush>
  </inkml:definitions>
  <inkml:trace contextRef="#ctx0" brushRef="#br0">1 0 24575,'0'5'0,"0"6"0,0 5 0,0 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22:37.218"/>
    </inkml:context>
    <inkml:brush xml:id="br0">
      <inkml:brushProperty name="width" value="0.035" units="cm"/>
      <inkml:brushProperty name="height" value="0.035" units="cm"/>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28:49.940"/>
    </inkml:context>
    <inkml:brush xml:id="br0">
      <inkml:brushProperty name="width" value="0.035" units="cm"/>
      <inkml:brushProperty name="height" value="0.035" units="cm"/>
    </inkml:brush>
  </inkml:definitions>
  <inkml:trace contextRef="#ctx0" brushRef="#br0">69 14 24575,'3'-1'0,"-1"-1"0,1 0 0,-1 1 0,1-1 0,-1 1 0,1 0 0,0 0 0,4-2 0,-3 5 0,0 0 0,0 1 0,-1-1 0,0 0 0,1 1 0,-1 0 0,0 0 0,0 0 0,3 4 0,38 35 0,-43-41 0,1 1 0,-1 0 0,0 0 0,0 0 0,0 0 0,0 0 0,0 0 0,0 0 0,-1 0 0,1 0 0,-1 0 0,1 0 0,-1 0 0,0 0 0,0 0 0,0 1 0,0 2 0,0-3 0,0 0 0,-1 0 0,1-1 0,0 1 0,-1 0 0,1 0 0,-1-1 0,0 1 0,0 0 0,1-1 0,-1 1 0,0-1 0,0 1 0,0-1 0,-1 1 0,1-1 0,0 0 0,-1 1 0,1-1 0,-2 1 0,-3 1 0,1 0 0,0 0 0,-1-1 0,0 0 0,0 0 0,0 0 0,0-1 0,0 1 0,0-2 0,0 1 0,-7-1 0,-74 1 0,81 0 0,11 2 0,12-1 0,1-1 0,21 3 0,17 1 0,-41-5 0,0-1 0,0 0 0,18-5 0,-13 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31:51.026"/>
    </inkml:context>
    <inkml:brush xml:id="br0">
      <inkml:brushProperty name="width" value="0.035" units="cm"/>
      <inkml:brushProperty name="height" value="0.035" units="cm"/>
    </inkml:brush>
  </inkml:definitions>
  <inkml:trace contextRef="#ctx0" brushRef="#br0">58 1 24575,'-1'7'0,"-1"0"0,0 0 0,0 0 0,0 0 0,-1 0 0,0-1 0,-5 8 0,-6 16 0,8-7 0,1 0 0,1 0 0,1 0 0,2 1 0,0-1 0,1 0 0,5 34 0,-5-56 0,0 1 0,0 0 0,0-1 0,0 1 0,0 0 0,1-1 0,-1 1 0,1-1 0,-1 1 0,1-1 0,0 1 0,0-1 0,-1 0 0,1 1 0,0-1 0,0 0 0,0 1 0,0-1 0,2 1 0,-2-1 0,0-1 0,1 1 0,-1-1 0,0 0 0,0 1 0,0-1 0,0 0 0,0 0 0,0 0 0,0 0 0,0 0 0,1 0 0,-1 0 0,0-1 0,0 1 0,0 0 0,0 0 0,0-1 0,0 1 0,0-1 0,1 0 0,1-1 0,0 0 0,0 0 0,0 0 0,0 0 0,-1 0 0,1-1 0,-1 1 0,0-1 0,0 0 0,0 0 0,0 0 0,0 0 0,0 0 0,-1 0 0,1 0 0,1-7 0,5-22 0,-5 26 0,-1-1 0,0 0 0,-1-1 0,1 1 0,-1 0 0,0-13 0,-2 18 0,1 1 0,0-1 0,-1 0 0,1 1 0,-1-1 0,0 1 0,1 0 0,-1-1 0,0 1 0,0-1 0,0 1 0,0 0 0,0 0 0,0 0 0,-1 0 0,1-1 0,0 2 0,0-1 0,-1 0 0,1 0 0,-1 0 0,1 0 0,0 1 0,-1-1 0,0 1 0,1-1 0,-1 1 0,1 0 0,-1 0 0,1-1 0,-1 1 0,0 0 0,1 0 0,-1 1 0,-3-1 0,-21 1-1365,20-1-5461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28:51.736"/>
    </inkml:context>
    <inkml:brush xml:id="br0">
      <inkml:brushProperty name="width" value="0.035" units="cm"/>
      <inkml:brushProperty name="height" value="0.035" units="cm"/>
    </inkml:brush>
  </inkml:definitions>
  <inkml:trace contextRef="#ctx0" brushRef="#br0">0 1 24575,'0'14'0,"1"0"0,-1 0 0,2 0 0,0 0 0,5 17 0,3 28 0,-9-53-170,0 0-1,0-1 0,-1 1 1,0-1-1,0 1 0,0 0 1,-3 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31.649"/>
    </inkml:context>
    <inkml:brush xml:id="br0">
      <inkml:brushProperty name="width" value="0.035" units="cm"/>
      <inkml:brushProperty name="height" value="0.035" units="cm"/>
    </inkml:brush>
  </inkml:definitions>
  <inkml:trace contextRef="#ctx0" brushRef="#br0">157 0 24575,'-2'1'0,"0"-1"0,0 1 0,0-1 0,0 1 0,0 0 0,0-1 0,0 1 0,1 0 0,-1 0 0,0 1 0,0-1 0,1 0 0,-1 0 0,1 1 0,-1-1 0,1 1 0,-3 3 0,-22 36 0,16-24 0,-4 5 0,1 1 0,-15 41 0,1 1 0,22-48-1365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32.640"/>
    </inkml:context>
    <inkml:brush xml:id="br0">
      <inkml:brushProperty name="width" value="0.035" units="cm"/>
      <inkml:brushProperty name="height" value="0.035" units="cm"/>
    </inkml:brush>
  </inkml:definitions>
  <inkml:trace contextRef="#ctx0" brushRef="#br0">1 0 24575,'1'0'0,"-1"1"0,1-1 0,0 0 0,0 1 0,0-1 0,-1 1 0,1-1 0,0 1 0,-1-1 0,1 1 0,0 0 0,-1-1 0,1 1 0,-1 0 0,1-1 0,-1 1 0,1 0 0,-1 0 0,1 0 0,-1-1 0,1 2 0,7 22 0,-6-20 0,30 86 0,-10-22 0,-13-38 0,-7-21 0,1 0 0,0 0 0,5 10 0,-6-16-1365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33.501"/>
    </inkml:context>
    <inkml:brush xml:id="br0">
      <inkml:brushProperty name="width" value="0.035" units="cm"/>
      <inkml:brushProperty name="height" value="0.035" units="cm"/>
    </inkml:brush>
  </inkml:definitions>
  <inkml:trace contextRef="#ctx0" brushRef="#br0">1 23 24575,'0'-1'0,"0"1"0,0-1 0,1 1 0,-1-1 0,0 0 0,1 1 0,-1-1 0,1 1 0,-1-1 0,0 1 0,1-1 0,-1 1 0,1-1 0,-1 1 0,1 0 0,0-1 0,-1 1 0,1 0 0,-1-1 0,1 1 0,0 0 0,-1 0 0,2-1 0,21-5 0,-14 4 0,-4 1-76,-1 0 1,0 0-1,1 1 0,-1-1 0,1 1 0,-1 0 0,1 1 0,-1-1 1,1 1-1,-1 0 0,0 0 0,1 0 0,-1 0 0,0 1 1,0 0-1,0-1 0,4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34.475"/>
    </inkml:context>
    <inkml:brush xml:id="br0">
      <inkml:brushProperty name="width" value="0.035" units="cm"/>
      <inkml:brushProperty name="height" value="0.035" units="cm"/>
    </inkml:brush>
  </inkml:definitions>
  <inkml:trace contextRef="#ctx0" brushRef="#br0">14 1 24575,'-9'128'0,"4"-2"-1046,5-120 727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35.335"/>
    </inkml:context>
    <inkml:brush xml:id="br0">
      <inkml:brushProperty name="width" value="0.035" units="cm"/>
      <inkml:brushProperty name="height" value="0.035" units="cm"/>
    </inkml:brush>
  </inkml:definitions>
  <inkml:trace contextRef="#ctx0" brushRef="#br0">1 18 24575,'6'0'20,"0"-1"0,0 0 0,-1 0-1,1-1 1,6-2 0,-6 2-267,0 0-1,0 1 1,-1-1 0,1 1-1,7 0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36.104"/>
    </inkml:context>
    <inkml:brush xml:id="br0">
      <inkml:brushProperty name="width" value="0.035" units="cm"/>
      <inkml:brushProperty name="height" value="0.035" units="cm"/>
    </inkml:brush>
  </inkml:definitions>
  <inkml:trace contextRef="#ctx0" brushRef="#br0">1 29 24575,'5'-1'0,"-1"0"0,1 0 0,0 0 0,-1-1 0,1 1 0,6-5 0,16-4 0,-7 5-1365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37.099"/>
    </inkml:context>
    <inkml:brush xml:id="br0">
      <inkml:brushProperty name="width" value="0.035" units="cm"/>
      <inkml:brushProperty name="height" value="0.035" units="cm"/>
    </inkml:brush>
  </inkml:definitions>
  <inkml:trace contextRef="#ctx0" brushRef="#br0">1 49 24575,'0'-1'0,"1"-1"0,0 1 0,0 0 0,-1 0 0,1 0 0,0 0 0,0 0 0,0 0 0,0 1 0,0-1 0,0 0 0,0 0 0,1 1 0,-1-1 0,0 1 0,2-1 0,20-9 0,38-13-1365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38.195"/>
    </inkml:context>
    <inkml:brush xml:id="br0">
      <inkml:brushProperty name="width" value="0.035" units="cm"/>
      <inkml:brushProperty name="height" value="0.035" units="cm"/>
    </inkml:brush>
  </inkml:definitions>
  <inkml:trace contextRef="#ctx0" brushRef="#br0">1 0 24575,'8'76'0,"-8"100"-1365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49.846"/>
    </inkml:context>
    <inkml:brush xml:id="br0">
      <inkml:brushProperty name="width" value="0.035" units="cm"/>
      <inkml:brushProperty name="height" value="0.035" units="cm"/>
    </inkml:brush>
  </inkml:definitions>
  <inkml:trace contextRef="#ctx0" brushRef="#br0">1 14 24575,'116'-12'0,"-31"10"0,87 4 0,-103 10 0,-43-8 0,0-1 0,39 1 0,238-4 0,-222-12-1365,-71 12-5461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31:59.795"/>
    </inkml:context>
    <inkml:brush xml:id="br0">
      <inkml:brushProperty name="width" value="0.035" units="cm"/>
      <inkml:brushProperty name="height" value="0.035" units="cm"/>
    </inkml:brush>
  </inkml:definitions>
  <inkml:trace contextRef="#ctx0" brushRef="#br0">392 42 24575,'-13'3'0,"0"0"0,-1 1 0,2 0 0,-1 1 0,0 0 0,1 1 0,0 1 0,1 0 0,-1 0 0,-18 17 0,-28 19 0,47-36 0,1 0 0,-1 0 0,1 1 0,1 1 0,-1-1 0,2 2 0,-1-1 0,-8 13 0,17-21 0,-17 26 0,1 1 0,-18 44 0,30-63 0,1 1 0,0-1 0,1 1 0,0 0 0,1 0 0,0 0 0,0 0 0,1 0 0,0 0 0,1 0 0,0 0 0,4 12 0,-4-18 0,1 0 0,0 0 0,0 0 0,0-1 0,0 1 0,1-1 0,-1 0 0,1 1 0,0-1 0,0 0 0,0-1 0,0 1 0,1-1 0,-1 1 0,1-1 0,-1 0 0,5 2 0,13 5 0,0 0 0,23 5 0,-3 0 0,-2-1 0,-1-2 0,1-2 0,56 6 0,-43-8 0,-39-5 0,0-1 0,0-1 0,0 0 0,0-1 0,0 0 0,0-1 0,-1-1 0,1 0 0,-1 0 0,1-1 0,-1-1 0,0 0 0,0-1 0,20-13 0,39-17 0,-56 30 0,0-1 0,-1 0 0,1-1 0,16-13 0,7-6 0,17-14 0,-53 38 0,1 0 0,0 0 0,-1 0 0,0 0 0,0 0 0,0-1 0,0 1 0,0-1 0,-1 1 0,1-1 0,-1 0 0,0 0 0,0 0 0,0-7 0,7-62 0,-4 47 0,-1-1 0,-1 1 0,-3-33 0,1 51 0,-1 0 0,-1 0 0,0 0 0,0 0 0,0 0 0,-1 1 0,0-1 0,0 1 0,-1 0 0,0 0 0,-1 0 0,1 0 0,-1 1 0,-11-11 0,6 8 0,0 1 0,0 1 0,-1 0 0,0 1 0,0-1 0,-1 2 0,1 0 0,-1 0 0,-1 1 0,1 1 0,0 0 0,-22-2 0,-15 1 0,0 2 0,-51 5 0,11 0 0,1-3-1365,73 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55.434"/>
    </inkml:context>
    <inkml:brush xml:id="br0">
      <inkml:brushProperty name="width" value="0.035" units="cm"/>
      <inkml:brushProperty name="height" value="0.035" units="cm"/>
    </inkml:brush>
  </inkml:definitions>
  <inkml:trace contextRef="#ctx0" brushRef="#br0">1 17 24575,'5'0'0,"0"-1"0,-1 0 0,1 0 0,0 0 0,7-3 0,-8 2 0,-1 1 0,1 0 0,0 0 0,1 0 0,-1 0 0,6 0 0,-9 1 0,1 0 0,0 1 0,-1-1 0,1 0 0,0 1 0,-1 0 0,1-1 0,-1 1 0,1 0 0,-1-1 0,1 1 0,-1 0 0,0 0 0,1 0 0,-1 1 0,0-1 0,0 0 0,0 0 0,0 1 0,2 1 0,3 6 0,-1 0 0,0 0 0,0 0 0,-1 1 0,0 0 0,-1-1 0,0 1 0,2 11 0,-4-17 0,-1-1 0,1 1 0,-1-1 0,0 1 0,0-1 0,0 1 0,0 0 0,0-1 0,-1 1 0,0-1 0,0 1 0,0-1 0,0 1 0,0-1 0,-1 0 0,0 0 0,1 0 0,-1 0 0,0 0 0,0 0 0,-1 0 0,1 0 0,-1-1 0,1 1 0,-1-1 0,-4 3 0,-12 9 0,16-11 0,0 0 0,0 0 0,0-1 0,0 0 0,-1 0 0,1 0 0,-1 0 0,1 0 0,-1-1 0,0 1 0,1-1 0,-9 2 0,12-3 0,0 0 0,0 0 0,0 0 0,-1 0 0,1 0 0,0 0 0,0 0 0,0 0 0,0 0 0,-1-1 0,1 1 0,0 0 0,0 0 0,0 0 0,0 0 0,-1 0 0,1 0 0,0 0 0,0 0 0,0 0 0,0 0 0,0-1 0,-1 1 0,1 0 0,0 0 0,0 0 0,0 0 0,0 0 0,0-1 0,0 1 0,0 0 0,0 0 0,0 0 0,0 0 0,0-1 0,-1 1 0,1 0 0,0 0 0,0-1 0,5-7 0,9-5 0,20 3 60,-29 10-218,0-1 0,-1 0-1,1-1 1,0 1-1,-1-1 1,1 0 0,-1 0-1,7-4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57.014"/>
    </inkml:context>
    <inkml:brush xml:id="br0">
      <inkml:brushProperty name="width" value="0.035" units="cm"/>
      <inkml:brushProperty name="height" value="0.035" units="cm"/>
    </inkml:brush>
  </inkml:definitions>
  <inkml:trace contextRef="#ctx0" brushRef="#br0">1 69 24575,'4'-1'0,"0"1"0,1-1 0,-1-1 0,0 1 0,1-1 0,-1 1 0,0-1 0,0 0 0,0-1 0,-1 1 0,1-1 0,0 1 0,-1-1 0,6-7 0,-6 7 0,0 0 0,1 0 0,-1 0 0,1 0 0,0 1 0,-1-1 0,1 1 0,0 0 0,0 0 0,1 0 0,-1 0 0,0 1 0,1 0 0,4-1 0,-7 2 0,0 1 0,0-1 0,0 0 0,0 1 0,0 0 0,0-1 0,-1 1 0,1 0 0,0 0 0,-1 0 0,1 0 0,-1 0 0,1 0 0,-1 0 0,1 1 0,-1-1 0,0 1 0,1-1 0,-1 1 0,0-1 0,0 1 0,0 0 0,0-1 0,-1 1 0,1 0 0,0 0 0,-1-1 0,1 1 0,-1 0 0,1 3 0,1 5 0,0 1 0,-1-1 0,0 22 0,-1-13 0,0-9 0,0 0 0,-1 1 0,-2 12 0,2-19 0,0 0 0,0-1 0,-1 1 0,1 0 0,-1-1 0,0 1 0,0-1 0,0 0 0,-1 1 0,1-1 0,-1 0 0,-3 3 0,-1 0 0,0-1 0,-1 1 0,0-1 0,-13 6 0,15-8 0,-10 7 0,17-8 0,9-5 0,0 0 0,0-2 0,0 1 0,0-1 0,-1-1 0,15-10 0,-12 7 0,0 2 0,22-12 0,18-7-1365,-46 22-5461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57.804"/>
    </inkml:context>
    <inkml:brush xml:id="br0">
      <inkml:brushProperty name="width" value="0.035" units="cm"/>
      <inkml:brushProperty name="height" value="0.035" units="cm"/>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55:58.590"/>
    </inkml:context>
    <inkml:brush xml:id="br0">
      <inkml:brushProperty name="width" value="0.035" units="cm"/>
      <inkml:brushProperty name="height" value="0.035" units="cm"/>
    </inkml:brush>
  </inkml:definitions>
  <inkml:trace contextRef="#ctx0" brushRef="#br0">0 36 24575,'2'0'0,"3"-2"0,2 0 0,2-1 0,0-1 0,0 0 0,0 1 0,1 0 0,-1 0 0,-1-1 0,1 1 0,1 1 0,0 0 0,1 1 0,0 1 0,1 0 0,0 0 0,-3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32:05.537"/>
    </inkml:context>
    <inkml:brush xml:id="br0">
      <inkml:brushProperty name="width" value="0.035" units="cm"/>
      <inkml:brushProperty name="height" value="0.035" units="cm"/>
    </inkml:brush>
  </inkml:definitions>
  <inkml:trace contextRef="#ctx0" brushRef="#br0">304 1 24575,'-15'2'0,"-1"1"0,1 0 0,-1 1 0,1 1 0,0 1 0,-27 14 0,31-14 0,0 1 0,1 0 0,0 1 0,1 0 0,0 0 0,0 1 0,0 1 0,1-1 0,1 1 0,0 1 0,0-1 0,1 1 0,-6 15 0,2-3 0,2 2 0,1-1 0,1 1 0,1 0 0,1 0 0,2 1 0,0-1 0,1 1 0,6 44 0,-4-65 0,0 1 0,0 0 0,1-1 0,0 1 0,0-1 0,1 1 0,0-1 0,0 0 0,0 0 0,0 0 0,1 0 0,0-1 0,-1 1 0,2-1 0,-1 0 0,1 0 0,-1-1 0,1 1 0,10 4 0,3 2 0,0-1 0,1-1 0,0-1 0,28 7 0,59 14 0,-70-22 0,-10-1 0,0-1 0,34 0 0,-52-4 0,1 0 0,0-1 0,0-1 0,0 1 0,0-1 0,-1-1 0,1 0 0,-1 0 0,0 0 0,13-8 0,-13 6 0,-1 0 0,0 0 0,-1 0 0,1-1 0,-1 0 0,0-1 0,0 1 0,-1-1 0,0 0 0,0 0 0,-1-1 0,0 1 0,0-1 0,-1 0 0,0 0 0,0 0 0,-1-1 0,0 1 0,1-12 0,34-85 0,-29 54 0,-3 1 0,-1-62 0,-4 107 0,1-1 0,-1 0 0,0 0 0,-1 1 0,0-1 0,1 0 0,-2 1 0,1-1 0,-1 0 0,0 1 0,0 0 0,0-1 0,-1 1 0,0 0 0,0 0 0,0 1 0,0-1 0,-1 0 0,0 1 0,0 0 0,0 0 0,0 0 0,-1 1 0,0-1 0,1 1 0,-1 0 0,0 1 0,-1-1 0,-8-3 0,-11-2 0,1 2 0,-1 0 0,0 1 0,-35-2 0,-7 5-1365,52 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09:16.499"/>
    </inkml:context>
    <inkml:brush xml:id="br0">
      <inkml:brushProperty name="width" value="0.035" units="cm"/>
      <inkml:brushProperty name="height" value="0.03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09:34.612"/>
    </inkml:context>
    <inkml:brush xml:id="br0">
      <inkml:brushProperty name="width" value="0.035" units="cm"/>
      <inkml:brushProperty name="height" value="0.035" units="cm"/>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15:02.456"/>
    </inkml:context>
    <inkml:brush xml:id="br0">
      <inkml:brushProperty name="width" value="0.035" units="cm"/>
      <inkml:brushProperty name="height" value="0.035" units="cm"/>
    </inkml:brush>
  </inkml:definitions>
  <inkml:trace contextRef="#ctx0" brushRef="#br0">1 0 24575,'0'5'0,"0"6"0,0 5 0,0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22:37.218"/>
    </inkml:context>
    <inkml:brush xml:id="br0">
      <inkml:brushProperty name="width" value="0.035" units="cm"/>
      <inkml:brushProperty name="height" value="0.035" units="cm"/>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28:49.940"/>
    </inkml:context>
    <inkml:brush xml:id="br0">
      <inkml:brushProperty name="width" value="0.035" units="cm"/>
      <inkml:brushProperty name="height" value="0.035" units="cm"/>
    </inkml:brush>
  </inkml:definitions>
  <inkml:trace contextRef="#ctx0" brushRef="#br0">69 14 24575,'3'-1'0,"-1"-1"0,1 0 0,-1 1 0,1-1 0,-1 1 0,1 0 0,0 0 0,4-2 0,-3 5 0,0 0 0,0 1 0,-1-1 0,0 0 0,1 1 0,-1 0 0,0 0 0,0 0 0,3 4 0,38 35 0,-43-41 0,1 1 0,-1 0 0,0 0 0,0 0 0,0 0 0,0 0 0,0 0 0,0 0 0,-1 0 0,1 0 0,-1 0 0,1 0 0,-1 0 0,0 0 0,0 0 0,0 1 0,0 2 0,0-3 0,0 0 0,-1 0 0,1-1 0,0 1 0,-1 0 0,1 0 0,-1-1 0,0 1 0,0 0 0,1-1 0,-1 1 0,0-1 0,0 1 0,0-1 0,-1 1 0,1-1 0,0 0 0,-1 1 0,1-1 0,-2 1 0,-3 1 0,1 0 0,0 0 0,-1-1 0,0 0 0,0 0 0,0 0 0,0-1 0,0 1 0,0-2 0,0 1 0,-7-1 0,-74 1 0,81 0 0,11 2 0,12-1 0,1-1 0,21 3 0,17 1 0,-41-5 0,0-1 0,0 0 0,18-5 0,-13 1-1365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179581FA-3AB1-41EF-A174-B3B61D43CEFC}" type="datetimeFigureOut">
              <a:rPr lang="zh-CN" altLang="en-US"/>
              <a:pPr/>
              <a:t>2024/5/22</a:t>
            </a:fld>
            <a:endParaRPr lang="en-US"/>
          </a:p>
        </p:txBody>
      </p:sp>
      <p:sp>
        <p:nvSpPr>
          <p:cNvPr id="10244"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16E30CDB-4101-455C-B876-A0221E4FC151}" type="slidenum">
              <a:rPr lang="zh-CN" altLang="en-US"/>
              <a:pPr/>
              <a:t>‹#›</a:t>
            </a:fld>
            <a:endParaRPr lang="en-US"/>
          </a:p>
        </p:txBody>
      </p:sp>
    </p:spTree>
    <p:extLst>
      <p:ext uri="{BB962C8B-B14F-4D97-AF65-F5344CB8AC3E}">
        <p14:creationId xmlns:p14="http://schemas.microsoft.com/office/powerpoint/2010/main" val="9140628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7795A699-AB68-4A20-99FB-6F69DC266D45}"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18407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So before explain our project in detail, let me first introduce you to our general framework using a few diagrams.</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First let’s see the class diagram.</a:t>
            </a: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In our project, we mainly have 9 classes.</a:t>
            </a:r>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10</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5046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For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PageManager</a:t>
            </a:r>
            <a:r>
              <a:rPr lang="en-US" sz="1800" kern="100" dirty="0">
                <a:effectLst/>
                <a:latin typeface="等线" panose="02010600030101010101" pitchFamily="2" charset="-122"/>
                <a:ea typeface="等线" panose="02010600030101010101" pitchFamily="2" charset="-122"/>
                <a:cs typeface="Arial" panose="020B0604020202020204" pitchFamily="34" charset="0"/>
              </a:rPr>
              <a:t> class, This class is responsible for managing the different pages within our application, including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adminWindow</a:t>
            </a:r>
            <a:r>
              <a:rPr lang="zh-CN" sz="1800" kern="100" dirty="0">
                <a:effectLst/>
                <a:latin typeface="等线" panose="02010600030101010101" pitchFamily="2" charset="-122"/>
                <a:ea typeface="等线" panose="02010600030101010101" pitchFamily="2" charset="-122"/>
                <a:cs typeface="Arial" panose="020B0604020202020204" pitchFamily="34" charset="0"/>
              </a:rPr>
              <a:t>、</a:t>
            </a:r>
            <a:r>
              <a:rPr lang="en-US" sz="1800" kern="100" dirty="0" err="1">
                <a:effectLst/>
                <a:latin typeface="等线" panose="02010600030101010101" pitchFamily="2" charset="-122"/>
                <a:ea typeface="等线" panose="02010600030101010101" pitchFamily="2" charset="-122"/>
                <a:cs typeface="Arial" panose="020B0604020202020204" pitchFamily="34" charset="0"/>
              </a:rPr>
              <a:t>auditWindow</a:t>
            </a:r>
            <a:r>
              <a:rPr lang="en-US" sz="1800" kern="100" dirty="0">
                <a:effectLst/>
                <a:latin typeface="等线" panose="02010600030101010101" pitchFamily="2" charset="-122"/>
                <a:ea typeface="等线" panose="02010600030101010101" pitchFamily="2" charset="-122"/>
                <a:cs typeface="Arial" panose="020B0604020202020204" pitchFamily="34" charset="0"/>
              </a:rPr>
              <a:t> and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customerWindow</a:t>
            </a:r>
            <a:r>
              <a:rPr lang="en-US" sz="1800" kern="100" dirty="0">
                <a:effectLst/>
                <a:latin typeface="等线" panose="02010600030101010101" pitchFamily="2" charset="-122"/>
                <a:ea typeface="等线" panose="02010600030101010101" pitchFamily="2" charset="-122"/>
                <a:cs typeface="Arial" panose="020B0604020202020204" pitchFamily="34" charset="0"/>
              </a:rPr>
              <a:t>.</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And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MyTableWidget</a:t>
            </a:r>
            <a:r>
              <a:rPr lang="en-US" sz="1800" kern="100" dirty="0">
                <a:effectLst/>
                <a:latin typeface="等线" panose="02010600030101010101" pitchFamily="2" charset="-122"/>
                <a:ea typeface="等线" panose="02010600030101010101" pitchFamily="2" charset="-122"/>
                <a:cs typeface="Arial" panose="020B0604020202020204" pitchFamily="34" charset="0"/>
              </a:rPr>
              <a:t> class manages the interaction with the SQLite database. It includes methods for creating the database, loading data, adding, deleting, and updating records.</a:t>
            </a:r>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11</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15370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Moving on, we have three window classes: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adminWindow</a:t>
            </a:r>
            <a:r>
              <a:rPr lang="en-US" sz="1800" kern="100" dirty="0">
                <a:effectLst/>
                <a:latin typeface="等线" panose="02010600030101010101" pitchFamily="2" charset="-122"/>
                <a:ea typeface="等线" panose="02010600030101010101" pitchFamily="2" charset="-122"/>
                <a:cs typeface="Arial" panose="020B0604020202020204" pitchFamily="34" charset="0"/>
              </a:rPr>
              <a:t>**,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auditWindow</a:t>
            </a:r>
            <a:r>
              <a:rPr lang="en-US" sz="1800" kern="100" dirty="0">
                <a:effectLst/>
                <a:latin typeface="等线" panose="02010600030101010101" pitchFamily="2" charset="-122"/>
                <a:ea typeface="等线" panose="02010600030101010101" pitchFamily="2" charset="-122"/>
                <a:cs typeface="Arial" panose="020B0604020202020204" pitchFamily="34" charset="0"/>
              </a:rPr>
              <a:t>**, and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customerWindow</a:t>
            </a:r>
            <a:r>
              <a:rPr lang="en-US" sz="1800" kern="100" dirty="0">
                <a:effectLst/>
                <a:latin typeface="等线" panose="02010600030101010101" pitchFamily="2" charset="-122"/>
                <a:ea typeface="等线" panose="02010600030101010101" pitchFamily="2" charset="-122"/>
                <a:cs typeface="Arial" panose="020B0604020202020204" pitchFamily="34" charset="0"/>
              </a:rPr>
              <a:t>**. Each of these classes is managed by a respective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DatabaseManager</a:t>
            </a:r>
            <a:r>
              <a:rPr lang="en-US" sz="1800" kern="100" dirty="0">
                <a:effectLst/>
                <a:latin typeface="等线" panose="02010600030101010101" pitchFamily="2" charset="-122"/>
                <a:ea typeface="等线" panose="02010600030101010101" pitchFamily="2" charset="-122"/>
                <a:cs typeface="Arial" panose="020B0604020202020204" pitchFamily="34" charset="0"/>
              </a:rPr>
              <a:t>` instance, and they share similar functions but cater to different user roles.</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For example,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adminWindow</a:t>
            </a:r>
            <a:r>
              <a:rPr lang="en-US" sz="1800" kern="100" dirty="0">
                <a:effectLst/>
                <a:latin typeface="等线" panose="02010600030101010101" pitchFamily="2" charset="-122"/>
                <a:ea typeface="等线" panose="02010600030101010101" pitchFamily="2" charset="-122"/>
                <a:cs typeface="Arial" panose="020B0604020202020204" pitchFamily="34" charset="0"/>
              </a:rPr>
              <a:t> class allows administrators to interact with the database. It includes methods for connecting to the database, loading and updating data, adding and deleting records, and exporting data to Excel.</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And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auditWindow</a:t>
            </a:r>
            <a:r>
              <a:rPr lang="en-US" sz="1800" kern="100" dirty="0">
                <a:effectLst/>
                <a:latin typeface="等线" panose="02010600030101010101" pitchFamily="2" charset="-122"/>
                <a:ea typeface="等线" panose="02010600030101010101" pitchFamily="2" charset="-122"/>
                <a:cs typeface="Arial" panose="020B0604020202020204" pitchFamily="34" charset="0"/>
              </a:rPr>
              <a:t> class, this class is similar to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adminWindow</a:t>
            </a:r>
            <a:r>
              <a:rPr lang="en-US" sz="1800" kern="100" dirty="0">
                <a:effectLst/>
                <a:latin typeface="等线" panose="02010600030101010101" pitchFamily="2" charset="-122"/>
                <a:ea typeface="等线" panose="02010600030101010101" pitchFamily="2" charset="-122"/>
                <a:cs typeface="Arial" panose="020B0604020202020204" pitchFamily="34" charset="0"/>
              </a:rPr>
              <a:t>` but focuses on audit-related tasks.</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and similarly,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customerWindow</a:t>
            </a:r>
            <a:r>
              <a:rPr lang="en-US" sz="1800" kern="100" dirty="0">
                <a:effectLst/>
                <a:latin typeface="等线" panose="02010600030101010101" pitchFamily="2" charset="-122"/>
                <a:ea typeface="等线" panose="02010600030101010101" pitchFamily="2" charset="-122"/>
                <a:cs typeface="Arial" panose="020B0604020202020204" pitchFamily="34" charset="0"/>
              </a:rPr>
              <a:t> class is tailored for customer interactions. It includes methods for updating statuses, loading and searching data, and processing payments.</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12</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91246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At the core of our database interactions is the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DBManager</a:t>
            </a:r>
            <a:r>
              <a:rPr lang="en-US" sz="1800" kern="100" dirty="0">
                <a:effectLst/>
                <a:latin typeface="等线" panose="02010600030101010101" pitchFamily="2" charset="-122"/>
                <a:ea typeface="等线" panose="02010600030101010101" pitchFamily="2" charset="-122"/>
                <a:cs typeface="Arial" panose="020B0604020202020204" pitchFamily="34" charset="0"/>
              </a:rPr>
              <a:t>** class. This class provides methods for creating the database, adding users, loading data from different sources, and performing CRUD operations.</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Finally, we have the **</a:t>
            </a:r>
            <a:r>
              <a:rPr lang="en-US" sz="1800" kern="100" dirty="0" err="1">
                <a:effectLst/>
                <a:latin typeface="等线" panose="02010600030101010101" pitchFamily="2" charset="-122"/>
                <a:ea typeface="等线" panose="02010600030101010101" pitchFamily="2" charset="-122"/>
                <a:cs typeface="Arial" panose="020B0604020202020204" pitchFamily="34" charset="0"/>
              </a:rPr>
              <a:t>DatabaseManager</a:t>
            </a:r>
            <a:r>
              <a:rPr lang="en-US" sz="1800" kern="100" dirty="0">
                <a:effectLst/>
                <a:latin typeface="等线" panose="02010600030101010101" pitchFamily="2" charset="-122"/>
                <a:ea typeface="等线" panose="02010600030101010101" pitchFamily="2" charset="-122"/>
                <a:cs typeface="Arial" panose="020B0604020202020204" pitchFamily="34" charset="0"/>
              </a:rPr>
              <a:t>** class, which acts as a general manager for our database operations. It includes methods for connecting to the database, loading data, adding, deleting, and updating records, as well as exporting data to Excel.</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13</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1707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Next let’s see several sequence diagrams to understand our project flow.</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First for the login sequence diagrams, </a:t>
            </a: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In the login page, the user first should enter the username and password. </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And then The system will check the login details, if invalid, it will back to login page.</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If valid, it will check the role of the user to see if the user is admin, audit, or customer.</a:t>
            </a: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and redirect to the corresponding main page. until the user exits the system</a:t>
            </a:r>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14</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36541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if the user is admin, there are five options for what to do next</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Manage Bills, Customer Details, Transaction Details, Payment Details, and Transaction History Details.</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And for each allows admin for a series of actions, for example,</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For transaction history, the admin have permissions to add, delete, update, edit and so on.</a:t>
            </a:r>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15</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0406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And if the user is customer, </a:t>
            </a:r>
          </a:p>
          <a:p>
            <a:pPr algn="just">
              <a:lnSpc>
                <a:spcPct val="107000"/>
              </a:lnSpc>
              <a:spcAft>
                <a:spcPts val="800"/>
              </a:spcAft>
            </a:pPr>
            <a:endParaRPr lang="en-US" sz="1800" kern="100" dirty="0">
              <a:effectLst/>
              <a:latin typeface="等线" panose="02010600030101010101" pitchFamily="2" charset="-122"/>
              <a:ea typeface="等线" panose="02010600030101010101" pitchFamily="2" charset="-122"/>
              <a:cs typeface="Arial" panose="020B0604020202020204" pitchFamily="34" charset="0"/>
            </a:endParaRPr>
          </a:p>
          <a:p>
            <a:pPr algn="just">
              <a:lnSpc>
                <a:spcPct val="107000"/>
              </a:lnSpc>
              <a:spcAft>
                <a:spcPts val="800"/>
              </a:spcAft>
            </a:pPr>
            <a:r>
              <a:rPr lang="en-US" sz="1800" kern="100" dirty="0">
                <a:effectLst/>
                <a:latin typeface="等线" panose="02010600030101010101" pitchFamily="2" charset="-122"/>
                <a:ea typeface="等线" panose="02010600030101010101" pitchFamily="2" charset="-122"/>
                <a:cs typeface="Arial" panose="020B0604020202020204" pitchFamily="34" charset="0"/>
              </a:rPr>
              <a:t>Their permissions will be limited and they can only view and search bills and transactions and add payments.</a:t>
            </a:r>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16</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77789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83716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Username and password verification</a:t>
            </a:r>
          </a:p>
          <a:p>
            <a:r>
              <a:rPr lang="en-US" altLang="zh-CN" dirty="0"/>
              <a:t>If the user's permission (perm) is 1, it means that this is a first-level administrator.</a:t>
            </a:r>
          </a:p>
          <a:p>
            <a:r>
              <a:rPr lang="en-US" altLang="zh-CN" dirty="0"/>
              <a:t>Store the current permission value (perm) in the global variable </a:t>
            </a:r>
            <a:r>
              <a:rPr lang="en-US" altLang="zh-CN" dirty="0" err="1"/>
              <a:t>current_prem</a:t>
            </a:r>
            <a:r>
              <a:rPr lang="en-US" altLang="zh-CN" dirty="0"/>
              <a:t> of the config module</a:t>
            </a:r>
          </a:p>
          <a:p>
            <a:endParaRPr lang="en-US" altLang="zh-CN" dirty="0"/>
          </a:p>
          <a:p>
            <a:r>
              <a:rPr lang="en-US" altLang="zh-CN" dirty="0"/>
              <a:t>Use return to end the execution of the </a:t>
            </a:r>
            <a:r>
              <a:rPr lang="en-US" altLang="zh-CN" dirty="0" err="1"/>
              <a:t>logIN</a:t>
            </a:r>
            <a:r>
              <a:rPr lang="en-US" altLang="zh-CN" dirty="0"/>
              <a:t> method</a:t>
            </a:r>
          </a:p>
          <a:p>
            <a:endParaRPr lang="en-US" altLang="zh-CN" dirty="0"/>
          </a:p>
          <a:p>
            <a:r>
              <a:rPr lang="en-US" altLang="zh-CN" dirty="0"/>
              <a:t>Iterate through the user information</a:t>
            </a:r>
          </a:p>
          <a:p>
            <a:r>
              <a:rPr lang="en-US" altLang="zh-CN" dirty="0"/>
              <a:t>stored in the global configuration </a:t>
            </a:r>
          </a:p>
          <a:p>
            <a:r>
              <a:rPr lang="en-US" altLang="zh-CN" dirty="0"/>
              <a:t>If the username or password is invalid, a warning message box is displayed to prompt the user.</a:t>
            </a:r>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18</a:t>
            </a:fld>
            <a:endParaRPr lang="en-US"/>
          </a:p>
        </p:txBody>
      </p:sp>
    </p:spTree>
    <p:extLst>
      <p:ext uri="{BB962C8B-B14F-4D97-AF65-F5344CB8AC3E}">
        <p14:creationId xmlns:p14="http://schemas.microsoft.com/office/powerpoint/2010/main" val="2847469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Set the position and size of various elements of the login window</a:t>
            </a:r>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19</a:t>
            </a:fld>
            <a:endParaRPr lang="en-US"/>
          </a:p>
        </p:txBody>
      </p:sp>
    </p:spTree>
    <p:extLst>
      <p:ext uri="{BB962C8B-B14F-4D97-AF65-F5344CB8AC3E}">
        <p14:creationId xmlns:p14="http://schemas.microsoft.com/office/powerpoint/2010/main" val="414076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2</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69198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0" i="0" dirty="0">
                <a:solidFill>
                  <a:srgbClr val="0D0D0D"/>
                </a:solidFill>
                <a:effectLst/>
                <a:highlight>
                  <a:srgbClr val="FFFFFF"/>
                </a:highlight>
                <a:latin typeface="Söhne"/>
              </a:rPr>
              <a:t>初始化 </a:t>
            </a:r>
            <a:r>
              <a:rPr lang="en-US" altLang="zh-CN" b="0" i="0" dirty="0" err="1">
                <a:solidFill>
                  <a:srgbClr val="0D0D0D"/>
                </a:solidFill>
                <a:effectLst/>
                <a:highlight>
                  <a:srgbClr val="FFFFFF"/>
                </a:highlight>
                <a:latin typeface="Söhne"/>
              </a:rPr>
              <a:t>adminWindow</a:t>
            </a:r>
            <a:r>
              <a:rPr lang="en-US" altLang="zh-CN" b="0" i="0" dirty="0">
                <a:solidFill>
                  <a:srgbClr val="0D0D0D"/>
                </a:solidFill>
                <a:effectLst/>
                <a:highlight>
                  <a:srgbClr val="FFFFFF"/>
                </a:highlight>
                <a:latin typeface="Söhne"/>
              </a:rPr>
              <a:t> </a:t>
            </a:r>
            <a:r>
              <a:rPr lang="zh-CN" altLang="en-US" b="0" i="0" dirty="0">
                <a:solidFill>
                  <a:srgbClr val="0D0D0D"/>
                </a:solidFill>
                <a:effectLst/>
                <a:highlight>
                  <a:srgbClr val="FFFFFF"/>
                </a:highlight>
                <a:latin typeface="Söhne"/>
              </a:rPr>
              <a:t>类，调用父类的构造函数。</a:t>
            </a:r>
          </a:p>
          <a:p>
            <a:pPr algn="l">
              <a:buFont typeface="Arial" panose="020B0604020202020204" pitchFamily="34" charset="0"/>
              <a:buNone/>
            </a:pPr>
            <a:r>
              <a:rPr lang="zh-CN" altLang="en-US" b="0" i="0" dirty="0">
                <a:solidFill>
                  <a:srgbClr val="0D0D0D"/>
                </a:solidFill>
                <a:effectLst/>
                <a:highlight>
                  <a:srgbClr val="FFFFFF"/>
                </a:highlight>
                <a:latin typeface="Söhne"/>
              </a:rPr>
              <a:t>创建 </a:t>
            </a:r>
            <a:r>
              <a:rPr lang="en-US" altLang="zh-CN" b="0" i="0" dirty="0" err="1">
                <a:solidFill>
                  <a:srgbClr val="0D0D0D"/>
                </a:solidFill>
                <a:effectLst/>
                <a:highlight>
                  <a:srgbClr val="FFFFFF"/>
                </a:highlight>
                <a:latin typeface="Söhne"/>
              </a:rPr>
              <a:t>Ui_adminWindow</a:t>
            </a:r>
            <a:r>
              <a:rPr lang="en-US" altLang="zh-CN" b="0" i="0" dirty="0">
                <a:solidFill>
                  <a:srgbClr val="0D0D0D"/>
                </a:solidFill>
                <a:effectLst/>
                <a:highlight>
                  <a:srgbClr val="FFFFFF"/>
                </a:highlight>
                <a:latin typeface="Söhne"/>
              </a:rPr>
              <a:t> </a:t>
            </a:r>
            <a:r>
              <a:rPr lang="zh-CN" altLang="en-US" b="0" i="0" dirty="0">
                <a:solidFill>
                  <a:srgbClr val="0D0D0D"/>
                </a:solidFill>
                <a:effectLst/>
                <a:highlight>
                  <a:srgbClr val="FFFFFF"/>
                </a:highlight>
                <a:latin typeface="Söhne"/>
              </a:rPr>
              <a:t>实例并设置用户界面。</a:t>
            </a:r>
            <a:endParaRPr lang="en-US" altLang="zh-CN" b="0" i="0" dirty="0">
              <a:solidFill>
                <a:srgbClr val="0D0D0D"/>
              </a:solidFill>
              <a:effectLst/>
              <a:highlight>
                <a:srgbClr val="FFFFFF"/>
              </a:highlight>
              <a:latin typeface="Söhne"/>
            </a:endParaRPr>
          </a:p>
          <a:p>
            <a:pPr algn="l">
              <a:buFont typeface="Arial" panose="020B0604020202020204" pitchFamily="34" charset="0"/>
              <a:buNone/>
            </a:pPr>
            <a:r>
              <a:rPr lang="zh-CN" altLang="en-US" b="0" i="0" dirty="0">
                <a:solidFill>
                  <a:srgbClr val="0D0D0D"/>
                </a:solidFill>
                <a:effectLst/>
                <a:highlight>
                  <a:srgbClr val="FFFFFF"/>
                </a:highlight>
                <a:latin typeface="Söhne"/>
              </a:rPr>
              <a:t>创建 </a:t>
            </a:r>
            <a:r>
              <a:rPr lang="en-US" altLang="zh-CN" b="0" i="0" dirty="0" err="1">
                <a:solidFill>
                  <a:srgbClr val="0D0D0D"/>
                </a:solidFill>
                <a:effectLst/>
                <a:highlight>
                  <a:srgbClr val="FFFFFF"/>
                </a:highlight>
                <a:latin typeface="Söhne"/>
              </a:rPr>
              <a:t>DatabaseManager</a:t>
            </a:r>
            <a:r>
              <a:rPr lang="en-US" altLang="zh-CN" b="0" i="0" dirty="0">
                <a:solidFill>
                  <a:srgbClr val="0D0D0D"/>
                </a:solidFill>
                <a:effectLst/>
                <a:highlight>
                  <a:srgbClr val="FFFFFF"/>
                </a:highlight>
                <a:latin typeface="Söhne"/>
              </a:rPr>
              <a:t> </a:t>
            </a:r>
            <a:r>
              <a:rPr lang="zh-CN" altLang="en-US" b="0" i="0" dirty="0">
                <a:solidFill>
                  <a:srgbClr val="0D0D0D"/>
                </a:solidFill>
                <a:effectLst/>
                <a:highlight>
                  <a:srgbClr val="FFFFFF"/>
                </a:highlight>
                <a:latin typeface="Söhne"/>
              </a:rPr>
              <a:t>的实例，用于管理和操作数据库。</a:t>
            </a:r>
          </a:p>
          <a:p>
            <a:pPr algn="l">
              <a:buFont typeface="Arial" panose="020B0604020202020204" pitchFamily="34" charset="0"/>
              <a:buNone/>
            </a:pPr>
            <a:r>
              <a:rPr lang="en-US" altLang="zh-CN" b="0" i="0" dirty="0" err="1">
                <a:solidFill>
                  <a:srgbClr val="0D0D0D"/>
                </a:solidFill>
                <a:effectLst/>
                <a:highlight>
                  <a:srgbClr val="FFFFFF"/>
                </a:highlight>
                <a:latin typeface="Söhne"/>
              </a:rPr>
              <a:t>self.ui.tableWidget</a:t>
            </a:r>
            <a:r>
              <a:rPr lang="en-US" altLang="zh-CN" b="0" i="0" dirty="0">
                <a:solidFill>
                  <a:srgbClr val="0D0D0D"/>
                </a:solidFill>
                <a:effectLst/>
                <a:highlight>
                  <a:srgbClr val="FFFFFF"/>
                </a:highlight>
                <a:latin typeface="Söhne"/>
              </a:rPr>
              <a:t> </a:t>
            </a:r>
            <a:r>
              <a:rPr lang="zh-CN" altLang="en-US" b="0" i="0" dirty="0">
                <a:solidFill>
                  <a:srgbClr val="0D0D0D"/>
                </a:solidFill>
                <a:effectLst/>
                <a:highlight>
                  <a:srgbClr val="FFFFFF"/>
                </a:highlight>
                <a:latin typeface="Söhne"/>
              </a:rPr>
              <a:t>用于显示数据。</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en-US" b="0" i="0" dirty="0">
                <a:solidFill>
                  <a:srgbClr val="0D0D0D"/>
                </a:solidFill>
                <a:effectLst/>
                <a:highlight>
                  <a:srgbClr val="FFFFFF"/>
                </a:highlight>
                <a:latin typeface="Söhne"/>
              </a:rPr>
              <a:t>初始化当前表名、列名和数据库路径的变量。</a:t>
            </a:r>
          </a:p>
          <a:p>
            <a:pPr algn="l">
              <a:buFont typeface="Arial" panose="020B0604020202020204" pitchFamily="34" charset="0"/>
              <a:buChar char="•"/>
            </a:pPr>
            <a:r>
              <a:rPr lang="zh-CN" altLang="en-US" b="0" i="0" dirty="0">
                <a:solidFill>
                  <a:srgbClr val="0D0D0D"/>
                </a:solidFill>
                <a:effectLst/>
                <a:highlight>
                  <a:srgbClr val="FFFFFF"/>
                </a:highlight>
                <a:latin typeface="Söhne"/>
              </a:rPr>
              <a:t>调用 </a:t>
            </a:r>
            <a:r>
              <a:rPr lang="en-US" altLang="zh-CN" b="0" i="0" dirty="0" err="1">
                <a:solidFill>
                  <a:srgbClr val="0D0D0D"/>
                </a:solidFill>
                <a:effectLst/>
                <a:highlight>
                  <a:srgbClr val="FFFFFF"/>
                </a:highlight>
                <a:latin typeface="Söhne"/>
              </a:rPr>
              <a:t>bind_main_buttons</a:t>
            </a:r>
            <a:r>
              <a:rPr lang="en-US" altLang="zh-CN" b="0" i="0" dirty="0">
                <a:solidFill>
                  <a:srgbClr val="0D0D0D"/>
                </a:solidFill>
                <a:effectLst/>
                <a:highlight>
                  <a:srgbClr val="FFFFFF"/>
                </a:highlight>
                <a:latin typeface="Söhne"/>
              </a:rPr>
              <a:t> </a:t>
            </a:r>
            <a:r>
              <a:rPr lang="zh-CN" altLang="en-US" b="0" i="0" dirty="0">
                <a:solidFill>
                  <a:srgbClr val="0D0D0D"/>
                </a:solidFill>
                <a:effectLst/>
                <a:highlight>
                  <a:srgbClr val="FFFFFF"/>
                </a:highlight>
                <a:latin typeface="Söhne"/>
              </a:rPr>
              <a:t>方法，将主要功能按钮与槽函数绑定。</a:t>
            </a:r>
          </a:p>
          <a:p>
            <a:pPr algn="l">
              <a:buFont typeface="Arial" panose="020B0604020202020204" pitchFamily="34" charset="0"/>
              <a:buChar char="•"/>
            </a:pPr>
            <a:r>
              <a:rPr lang="zh-CN" altLang="en-US" b="0" i="0" dirty="0">
                <a:solidFill>
                  <a:srgbClr val="0D0D0D"/>
                </a:solidFill>
                <a:effectLst/>
                <a:highlight>
                  <a:srgbClr val="FFFFFF"/>
                </a:highlight>
                <a:latin typeface="Söhne"/>
              </a:rPr>
              <a:t>调用 </a:t>
            </a:r>
            <a:r>
              <a:rPr lang="en-US" altLang="zh-CN" b="0" i="0" dirty="0" err="1">
                <a:solidFill>
                  <a:srgbClr val="0D0D0D"/>
                </a:solidFill>
                <a:effectLst/>
                <a:highlight>
                  <a:srgbClr val="FFFFFF"/>
                </a:highlight>
                <a:latin typeface="Söhne"/>
              </a:rPr>
              <a:t>bind_crud_buttons</a:t>
            </a:r>
            <a:r>
              <a:rPr lang="en-US" altLang="zh-CN" b="0" i="0" dirty="0">
                <a:solidFill>
                  <a:srgbClr val="0D0D0D"/>
                </a:solidFill>
                <a:effectLst/>
                <a:highlight>
                  <a:srgbClr val="FFFFFF"/>
                </a:highlight>
                <a:latin typeface="Söhne"/>
              </a:rPr>
              <a:t> </a:t>
            </a:r>
            <a:r>
              <a:rPr lang="zh-CN" altLang="en-US" b="0" i="0" dirty="0">
                <a:solidFill>
                  <a:srgbClr val="0D0D0D"/>
                </a:solidFill>
                <a:effectLst/>
                <a:highlight>
                  <a:srgbClr val="FFFFFF"/>
                </a:highlight>
                <a:latin typeface="Söhne"/>
              </a:rPr>
              <a:t>方法，将增删改按钮与槽函数绑定。</a:t>
            </a:r>
          </a:p>
          <a:p>
            <a:pPr algn="l">
              <a:buFont typeface="Arial" panose="020B0604020202020204" pitchFamily="34" charset="0"/>
              <a:buNone/>
            </a:pPr>
            <a:r>
              <a:rPr lang="en-US" altLang="zh-CN" b="0" i="0" dirty="0">
                <a:solidFill>
                  <a:srgbClr val="0D0D0D"/>
                </a:solidFill>
                <a:effectLst/>
                <a:highlight>
                  <a:srgbClr val="FFFFFF"/>
                </a:highlight>
                <a:latin typeface="Söhne"/>
              </a:rPr>
              <a:t>Call the </a:t>
            </a:r>
            <a:r>
              <a:rPr lang="en-US" altLang="zh-CN" b="0" i="0" dirty="0" err="1">
                <a:solidFill>
                  <a:srgbClr val="0D0D0D"/>
                </a:solidFill>
                <a:effectLst/>
                <a:highlight>
                  <a:srgbClr val="FFFFFF"/>
                </a:highlight>
                <a:latin typeface="Söhne"/>
              </a:rPr>
              <a:t>bind_main_buttons</a:t>
            </a:r>
            <a:r>
              <a:rPr lang="en-US" altLang="zh-CN" b="0" i="0" dirty="0">
                <a:solidFill>
                  <a:srgbClr val="0D0D0D"/>
                </a:solidFill>
                <a:effectLst/>
                <a:highlight>
                  <a:srgbClr val="FFFFFF"/>
                </a:highlight>
                <a:latin typeface="Söhne"/>
              </a:rPr>
              <a:t> method to bind the main function buttons to the slot function.</a:t>
            </a:r>
          </a:p>
          <a:p>
            <a:pPr algn="l">
              <a:buFont typeface="Arial" panose="020B0604020202020204" pitchFamily="34" charset="0"/>
              <a:buNone/>
            </a:pPr>
            <a:r>
              <a:rPr lang="en-US" altLang="zh-CN" b="0" i="0" dirty="0">
                <a:solidFill>
                  <a:srgbClr val="0D0D0D"/>
                </a:solidFill>
                <a:effectLst/>
                <a:highlight>
                  <a:srgbClr val="FFFFFF"/>
                </a:highlight>
                <a:latin typeface="Söhne"/>
              </a:rPr>
              <a:t>Call the </a:t>
            </a:r>
            <a:r>
              <a:rPr lang="en-US" altLang="zh-CN" b="0" i="0" dirty="0" err="1">
                <a:solidFill>
                  <a:srgbClr val="0D0D0D"/>
                </a:solidFill>
                <a:effectLst/>
                <a:highlight>
                  <a:srgbClr val="FFFFFF"/>
                </a:highlight>
                <a:latin typeface="Söhne"/>
              </a:rPr>
              <a:t>bind_crud_buttons</a:t>
            </a:r>
            <a:r>
              <a:rPr lang="en-US" altLang="zh-CN" b="0" i="0" dirty="0">
                <a:solidFill>
                  <a:srgbClr val="0D0D0D"/>
                </a:solidFill>
                <a:effectLst/>
                <a:highlight>
                  <a:srgbClr val="FFFFFF"/>
                </a:highlight>
                <a:latin typeface="Söhne"/>
              </a:rPr>
              <a:t> method to bind the add, delete, and modify buttons to the slot function.</a:t>
            </a:r>
          </a:p>
          <a:p>
            <a:pPr algn="l">
              <a:buFont typeface="Arial" panose="020B0604020202020204" pitchFamily="34" charset="0"/>
              <a:buNone/>
            </a:pPr>
            <a:r>
              <a:rPr lang="en-US" altLang="zh-CN" b="0" i="0" dirty="0">
                <a:solidFill>
                  <a:srgbClr val="0D0D0D"/>
                </a:solidFill>
                <a:effectLst/>
                <a:highlight>
                  <a:srgbClr val="FFFFFF"/>
                </a:highlight>
                <a:latin typeface="Söhne"/>
              </a:rPr>
              <a:t>When the content in the search box changes, the </a:t>
            </a:r>
            <a:r>
              <a:rPr lang="en-US" altLang="zh-CN" b="0" i="0" dirty="0" err="1">
                <a:solidFill>
                  <a:srgbClr val="0D0D0D"/>
                </a:solidFill>
                <a:effectLst/>
                <a:highlight>
                  <a:srgbClr val="FFFFFF"/>
                </a:highlight>
                <a:latin typeface="Söhne"/>
              </a:rPr>
              <a:t>search_data</a:t>
            </a:r>
            <a:r>
              <a:rPr lang="en-US" altLang="zh-CN" b="0" i="0" dirty="0">
                <a:solidFill>
                  <a:srgbClr val="0D0D0D"/>
                </a:solidFill>
                <a:effectLst/>
                <a:highlight>
                  <a:srgbClr val="FFFFFF"/>
                </a:highlight>
                <a:latin typeface="Söhne"/>
              </a:rPr>
              <a:t> method is automatically called to search.</a:t>
            </a:r>
            <a:endParaRPr lang="zh-CN" altLang="en-US" b="0" i="0" dirty="0">
              <a:solidFill>
                <a:srgbClr val="0D0D0D"/>
              </a:solidFill>
              <a:effectLst/>
              <a:highlight>
                <a:srgbClr val="FFFFFF"/>
              </a:highlight>
              <a:latin typeface="Söhne"/>
            </a:endParaRPr>
          </a:p>
          <a:p>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20</a:t>
            </a:fld>
            <a:endParaRPr lang="en-US"/>
          </a:p>
        </p:txBody>
      </p:sp>
    </p:spTree>
    <p:extLst>
      <p:ext uri="{BB962C8B-B14F-4D97-AF65-F5344CB8AC3E}">
        <p14:creationId xmlns:p14="http://schemas.microsoft.com/office/powerpoint/2010/main" val="169195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Connect the button to the corresponding slot function.</a:t>
            </a:r>
          </a:p>
          <a:p>
            <a:r>
              <a:rPr lang="en-US" altLang="zh-CN" dirty="0"/>
              <a:t>Used to load different tabular data, export to Excel and close windows.</a:t>
            </a:r>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21</a:t>
            </a:fld>
            <a:endParaRPr lang="en-US"/>
          </a:p>
        </p:txBody>
      </p:sp>
    </p:spTree>
    <p:extLst>
      <p:ext uri="{BB962C8B-B14F-4D97-AF65-F5344CB8AC3E}">
        <p14:creationId xmlns:p14="http://schemas.microsoft.com/office/powerpoint/2010/main" val="4042585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Use </a:t>
            </a:r>
            <a:r>
              <a:rPr lang="en-US" altLang="zh-CN" dirty="0" err="1"/>
              <a:t>QFileDialog</a:t>
            </a:r>
            <a:r>
              <a:rPr lang="en-US" altLang="zh-CN" dirty="0"/>
              <a:t> to get the save file path, and call the </a:t>
            </a:r>
            <a:r>
              <a:rPr lang="en-US" altLang="zh-CN" dirty="0" err="1"/>
              <a:t>adminManager</a:t>
            </a:r>
            <a:r>
              <a:rPr lang="en-US" altLang="zh-CN" dirty="0"/>
              <a:t> method to write the data to the Excel file.</a:t>
            </a:r>
          </a:p>
          <a:p>
            <a:endParaRPr lang="en-US" altLang="zh-CN" dirty="0"/>
          </a:p>
          <a:p>
            <a:r>
              <a:rPr lang="en-US" altLang="zh-CN" dirty="0"/>
              <a:t>Instance of </a:t>
            </a:r>
            <a:r>
              <a:rPr lang="en-US" altLang="zh-CN" dirty="0" err="1"/>
              <a:t>DatabaseManager</a:t>
            </a:r>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22</a:t>
            </a:fld>
            <a:endParaRPr lang="en-US"/>
          </a:p>
        </p:txBody>
      </p:sp>
    </p:spTree>
    <p:extLst>
      <p:ext uri="{BB962C8B-B14F-4D97-AF65-F5344CB8AC3E}">
        <p14:creationId xmlns:p14="http://schemas.microsoft.com/office/powerpoint/2010/main" val="326132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Bind the corresponding slot functions to the add, delete and update buttons.</a:t>
            </a:r>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24</a:t>
            </a:fld>
            <a:endParaRPr lang="en-US"/>
          </a:p>
        </p:txBody>
      </p:sp>
    </p:spTree>
    <p:extLst>
      <p:ext uri="{BB962C8B-B14F-4D97-AF65-F5344CB8AC3E}">
        <p14:creationId xmlns:p14="http://schemas.microsoft.com/office/powerpoint/2010/main" val="1455696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a:t>
            </a:r>
            <a:r>
              <a:rPr lang="en-US" altLang="zh-CN" dirty="0"/>
              <a:t>The </a:t>
            </a:r>
            <a:r>
              <a:rPr lang="en-US" altLang="zh-CN" dirty="0" err="1"/>
              <a:t>search_data</a:t>
            </a:r>
            <a:r>
              <a:rPr lang="en-US" altLang="zh-CN" dirty="0"/>
              <a:t> method is a slot function that can be connected to signals (such as text box content changes).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0D0D0D"/>
                </a:solidFill>
                <a:effectLst/>
                <a:highlight>
                  <a:srgbClr val="FFFFFF"/>
                </a:highlight>
                <a:latin typeface="Söhne"/>
              </a:rPr>
              <a:t>确保当前表和列信息已经被设置。只有在这些信息存在时才执行搜索操作。</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0D0D0D"/>
                </a:solidFill>
                <a:effectLst/>
                <a:highlight>
                  <a:srgbClr val="FFFFFF"/>
                </a:highlight>
                <a:latin typeface="Söhne"/>
              </a:rPr>
              <a:t>从 </a:t>
            </a:r>
            <a:r>
              <a:rPr lang="en-US" altLang="zh-CN" b="0" i="0" dirty="0" err="1">
                <a:solidFill>
                  <a:srgbClr val="0D0D0D"/>
                </a:solidFill>
                <a:effectLst/>
                <a:highlight>
                  <a:srgbClr val="FFFFFF"/>
                </a:highlight>
                <a:latin typeface="Söhne"/>
              </a:rPr>
              <a:t>textEdit</a:t>
            </a:r>
            <a:r>
              <a:rPr lang="en-US" altLang="zh-CN" b="0" i="0" dirty="0">
                <a:solidFill>
                  <a:srgbClr val="0D0D0D"/>
                </a:solidFill>
                <a:effectLst/>
                <a:highlight>
                  <a:srgbClr val="FFFFFF"/>
                </a:highlight>
                <a:latin typeface="Söhne"/>
              </a:rPr>
              <a:t> </a:t>
            </a:r>
            <a:r>
              <a:rPr lang="zh-CN" altLang="en-US" b="0" i="0" dirty="0">
                <a:solidFill>
                  <a:srgbClr val="0D0D0D"/>
                </a:solidFill>
                <a:effectLst/>
                <a:highlight>
                  <a:srgbClr val="FFFFFF"/>
                </a:highlight>
                <a:latin typeface="Söhne"/>
              </a:rPr>
              <a:t>文本编辑框中获取用户输入的搜索关键字。</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0D0D0D"/>
                </a:solidFill>
                <a:effectLst/>
                <a:highlight>
                  <a:srgbClr val="FFFFFF"/>
                </a:highlight>
                <a:latin typeface="Söhne"/>
              </a:rPr>
              <a:t>从 </a:t>
            </a:r>
            <a:r>
              <a:rPr lang="en-US" altLang="zh-CN" b="0" i="0" dirty="0" err="1">
                <a:solidFill>
                  <a:srgbClr val="0D0D0D"/>
                </a:solidFill>
                <a:effectLst/>
                <a:highlight>
                  <a:srgbClr val="FFFFFF"/>
                </a:highlight>
                <a:latin typeface="Söhne"/>
              </a:rPr>
              <a:t>comboBox</a:t>
            </a:r>
            <a:r>
              <a:rPr lang="en-US" altLang="zh-CN" b="0" i="0" dirty="0">
                <a:solidFill>
                  <a:srgbClr val="0D0D0D"/>
                </a:solidFill>
                <a:effectLst/>
                <a:highlight>
                  <a:srgbClr val="FFFFFF"/>
                </a:highlight>
                <a:latin typeface="Söhne"/>
              </a:rPr>
              <a:t> </a:t>
            </a:r>
            <a:r>
              <a:rPr lang="zh-CN" altLang="en-US" b="0" i="0" dirty="0">
                <a:solidFill>
                  <a:srgbClr val="0D0D0D"/>
                </a:solidFill>
                <a:effectLst/>
                <a:highlight>
                  <a:srgbClr val="FFFFFF"/>
                </a:highlight>
                <a:latin typeface="Söhne"/>
              </a:rPr>
              <a:t>下拉框中获取当前选中的列的索引。）</a:t>
            </a:r>
            <a:endParaRPr lang="en-US" altLang="zh-CN" b="0" i="0" dirty="0">
              <a:solidFill>
                <a:srgbClr val="0D0D0D"/>
              </a:solidFill>
              <a:effectLst/>
              <a:highlight>
                <a:srgbClr val="FFFFFF"/>
              </a:highlight>
              <a:latin typeface="Sö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槽函数在</a:t>
            </a:r>
            <a:r>
              <a:rPr lang="en-US" altLang="zh-CN" b="0" i="0" dirty="0" err="1">
                <a:solidFill>
                  <a:srgbClr val="0D0D0D"/>
                </a:solidFill>
                <a:effectLst/>
                <a:highlight>
                  <a:srgbClr val="FFFFFF"/>
                </a:highlight>
                <a:latin typeface="Söhne"/>
              </a:rPr>
              <a:t>PyQt</a:t>
            </a:r>
            <a:r>
              <a:rPr lang="zh-CN" altLang="en-US" b="0" i="0" dirty="0">
                <a:solidFill>
                  <a:srgbClr val="0D0D0D"/>
                </a:solidFill>
                <a:effectLst/>
                <a:highlight>
                  <a:srgbClr val="FFFFFF"/>
                </a:highlight>
                <a:latin typeface="Söhne"/>
              </a:rPr>
              <a:t>中扮演着处理事件响应的重要角色。通过将信号与槽函数连接起来，我们可以在用户交互时执行特定的操作，例如搜索数据、加载表格、处理支付等</a:t>
            </a:r>
            <a:r>
              <a:rPr lang="en-US" altLang="zh-CN" b="0" i="0" dirty="0">
                <a:solidFill>
                  <a:srgbClr val="0D0D0D"/>
                </a:solidFill>
                <a:effectLst/>
                <a:highlight>
                  <a:srgbClr val="FFFFFF"/>
                </a:highlight>
                <a:latin typeface="Söhne"/>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b="0" i="0" dirty="0">
              <a:solidFill>
                <a:srgbClr val="0D0D0D"/>
              </a:solidFill>
              <a:effectLst/>
              <a:highlight>
                <a:srgbClr val="FFFFFF"/>
              </a:highlight>
              <a:latin typeface="Söhne"/>
            </a:endParaRPr>
          </a:p>
          <a:p>
            <a:r>
              <a:rPr lang="en-US" altLang="zh-CN" dirty="0"/>
              <a:t>Call the </a:t>
            </a:r>
            <a:r>
              <a:rPr lang="en-US" altLang="zh-CN" dirty="0" err="1"/>
              <a:t>searchData</a:t>
            </a:r>
            <a:r>
              <a:rPr lang="en-US" altLang="zh-CN" dirty="0"/>
              <a:t> method of </a:t>
            </a:r>
            <a:r>
              <a:rPr lang="en-US" altLang="zh-CN" dirty="0" err="1"/>
              <a:t>adminManager</a:t>
            </a:r>
            <a:r>
              <a:rPr lang="en-US" altLang="zh-CN" dirty="0"/>
              <a:t> to search for keywords in the selected column of the current table.</a:t>
            </a:r>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25</a:t>
            </a:fld>
            <a:endParaRPr lang="en-US"/>
          </a:p>
        </p:txBody>
      </p:sp>
    </p:spTree>
    <p:extLst>
      <p:ext uri="{BB962C8B-B14F-4D97-AF65-F5344CB8AC3E}">
        <p14:creationId xmlns:p14="http://schemas.microsoft.com/office/powerpoint/2010/main" val="3893601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
            </a:r>
            <a:r>
              <a:rPr lang="en-US" altLang="zh-CN" dirty="0"/>
              <a:t>Explain how to handle window closing events.</a:t>
            </a:r>
          </a:p>
          <a:p>
            <a:r>
              <a:rPr lang="en-US" altLang="zh-CN" dirty="0"/>
              <a:t>Shows a confirmation dialog, and if the user confirms the exit, closes the database connection and </a:t>
            </a:r>
            <a:r>
              <a:rPr lang="zh-CN" altLang="en-US" dirty="0"/>
              <a:t>）</a:t>
            </a:r>
            <a:endParaRPr lang="en-US" altLang="zh-CN" dirty="0"/>
          </a:p>
          <a:p>
            <a:r>
              <a:rPr lang="en-US" altLang="zh-CN" dirty="0"/>
              <a:t>exits the application.</a:t>
            </a:r>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26</a:t>
            </a:fld>
            <a:endParaRPr lang="en-US"/>
          </a:p>
        </p:txBody>
      </p:sp>
    </p:spTree>
    <p:extLst>
      <p:ext uri="{BB962C8B-B14F-4D97-AF65-F5344CB8AC3E}">
        <p14:creationId xmlns:p14="http://schemas.microsoft.com/office/powerpoint/2010/main" val="2709862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Users can switch between different data tables through buttons, and can search and export data.</a:t>
            </a:r>
          </a:p>
          <a:p>
            <a:r>
              <a:rPr lang="en-US" altLang="zh-CN" dirty="0"/>
              <a:t>Initialize the window, set up UI components, connect to the database, and bind button events.</a:t>
            </a:r>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27</a:t>
            </a:fld>
            <a:endParaRPr lang="en-US"/>
          </a:p>
        </p:txBody>
      </p:sp>
    </p:spTree>
    <p:extLst>
      <p:ext uri="{BB962C8B-B14F-4D97-AF65-F5344CB8AC3E}">
        <p14:creationId xmlns:p14="http://schemas.microsoft.com/office/powerpoint/2010/main" val="2052853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show_bills_to_pay</a:t>
            </a:r>
            <a:r>
              <a:rPr lang="en-US" altLang="zh-CN" dirty="0"/>
              <a:t> method: displays payable bills and provides a payment interface.</a:t>
            </a:r>
          </a:p>
          <a:p>
            <a:endParaRPr lang="en-US" altLang="zh-CN" dirty="0"/>
          </a:p>
          <a:p>
            <a:pPr algn="l">
              <a:buFont typeface="Arial" panose="020B0604020202020204" pitchFamily="34" charset="0"/>
              <a:buNone/>
            </a:pPr>
            <a:r>
              <a:rPr lang="en-US" altLang="zh-CN" dirty="0"/>
              <a:t>(</a:t>
            </a:r>
            <a:r>
              <a:rPr lang="zh-CN" altLang="en-US" dirty="0"/>
              <a:t>获取当前用户需要支付的账单。</a:t>
            </a:r>
          </a:p>
          <a:p>
            <a:pPr algn="l">
              <a:buFont typeface="Arial" panose="020B0604020202020204" pitchFamily="34" charset="0"/>
              <a:buNone/>
            </a:pPr>
            <a:r>
              <a:rPr lang="zh-CN" altLang="en-US" dirty="0"/>
              <a:t>选择需要支付的账单</a:t>
            </a:r>
            <a:endParaRPr lang="en-US" altLang="zh-CN"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altLang="zh-CN" b="1" i="0" dirty="0" err="1">
                <a:solidFill>
                  <a:srgbClr val="0D0D0D"/>
                </a:solidFill>
                <a:effectLst/>
                <a:highlight>
                  <a:srgbClr val="FFFFFF"/>
                </a:highlight>
                <a:latin typeface="Söhne"/>
              </a:rPr>
              <a:t>bill_selector.addItem</a:t>
            </a:r>
            <a:r>
              <a:rPr lang="en-US" altLang="zh-CN" b="1" i="0" dirty="0">
                <a:solidFill>
                  <a:srgbClr val="0D0D0D"/>
                </a:solidFill>
                <a:effectLst/>
                <a:highlight>
                  <a:srgbClr val="FFFFFF"/>
                </a:highlight>
                <a:latin typeface="Söhne"/>
              </a:rPr>
              <a:t>(</a:t>
            </a:r>
            <a:r>
              <a:rPr lang="en-US" altLang="zh-CN" b="1" i="0" dirty="0" err="1">
                <a:solidFill>
                  <a:srgbClr val="0D0D0D"/>
                </a:solidFill>
                <a:effectLst/>
                <a:highlight>
                  <a:srgbClr val="FFFFFF"/>
                </a:highlight>
                <a:latin typeface="Söhne"/>
              </a:rPr>
              <a:t>bill_desc</a:t>
            </a:r>
            <a:r>
              <a:rPr lang="en-US" altLang="zh-CN" b="1" i="0" dirty="0">
                <a:solidFill>
                  <a:srgbClr val="0D0D0D"/>
                </a:solidFill>
                <a:effectLst/>
                <a:highlight>
                  <a:srgbClr val="FFFFFF"/>
                </a:highlight>
                <a:latin typeface="Söhne"/>
              </a:rPr>
              <a:t>, </a:t>
            </a:r>
            <a:r>
              <a:rPr lang="en-US" altLang="zh-CN" b="1" i="0" dirty="0" err="1">
                <a:solidFill>
                  <a:srgbClr val="0D0D0D"/>
                </a:solidFill>
                <a:effectLst/>
                <a:highlight>
                  <a:srgbClr val="FFFFFF"/>
                </a:highlight>
                <a:latin typeface="Söhne"/>
              </a:rPr>
              <a:t>bill_id</a:t>
            </a:r>
            <a:r>
              <a:rPr lang="en-US" altLang="zh-CN" b="1"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：将账单描述信息和账单</a:t>
            </a:r>
            <a:r>
              <a:rPr lang="en-US" altLang="zh-CN" b="0" i="0" dirty="0">
                <a:solidFill>
                  <a:srgbClr val="0D0D0D"/>
                </a:solidFill>
                <a:effectLst/>
                <a:highlight>
                  <a:srgbClr val="FFFFFF"/>
                </a:highlight>
                <a:latin typeface="Söhne"/>
              </a:rPr>
              <a:t>ID</a:t>
            </a:r>
            <a:r>
              <a:rPr lang="zh-CN" altLang="en-US" b="0" i="0" dirty="0">
                <a:solidFill>
                  <a:srgbClr val="0D0D0D"/>
                </a:solidFill>
                <a:effectLst/>
                <a:highlight>
                  <a:srgbClr val="FFFFFF"/>
                </a:highlight>
                <a:latin typeface="Söhne"/>
              </a:rPr>
              <a:t>添加到下拉框中。</a:t>
            </a:r>
          </a:p>
          <a:p>
            <a:pPr marL="742950" lvl="1" indent="-285750" algn="l">
              <a:buFont typeface="Arial" panose="020B0604020202020204" pitchFamily="34" charset="0"/>
              <a:buChar char="•"/>
            </a:pPr>
            <a:r>
              <a:rPr lang="en-US" altLang="zh-CN" b="1" i="0" dirty="0" err="1">
                <a:solidFill>
                  <a:srgbClr val="0D0D0D"/>
                </a:solidFill>
                <a:effectLst/>
                <a:highlight>
                  <a:srgbClr val="FFFFFF"/>
                </a:highlight>
                <a:latin typeface="Söhne"/>
              </a:rPr>
              <a:t>bill_dict</a:t>
            </a:r>
            <a:r>
              <a:rPr lang="en-US" altLang="zh-CN" b="1" i="0" dirty="0">
                <a:solidFill>
                  <a:srgbClr val="0D0D0D"/>
                </a:solidFill>
                <a:effectLst/>
                <a:highlight>
                  <a:srgbClr val="FFFFFF"/>
                </a:highlight>
                <a:latin typeface="Söhne"/>
              </a:rPr>
              <a:t>[</a:t>
            </a:r>
            <a:r>
              <a:rPr lang="en-US" altLang="zh-CN" b="1" i="0" dirty="0" err="1">
                <a:solidFill>
                  <a:srgbClr val="0D0D0D"/>
                </a:solidFill>
                <a:effectLst/>
                <a:highlight>
                  <a:srgbClr val="FFFFFF"/>
                </a:highlight>
                <a:latin typeface="Söhne"/>
              </a:rPr>
              <a:t>bill_id</a:t>
            </a:r>
            <a:r>
              <a:rPr lang="en-US" altLang="zh-CN" b="1" i="0" dirty="0">
                <a:solidFill>
                  <a:srgbClr val="0D0D0D"/>
                </a:solidFill>
                <a:effectLst/>
                <a:highlight>
                  <a:srgbClr val="FFFFFF"/>
                </a:highlight>
                <a:latin typeface="Söhne"/>
              </a:rPr>
              <a:t>] = (</a:t>
            </a:r>
            <a:r>
              <a:rPr lang="en-US" altLang="zh-CN" b="1" i="0" dirty="0" err="1">
                <a:solidFill>
                  <a:srgbClr val="0D0D0D"/>
                </a:solidFill>
                <a:effectLst/>
                <a:highlight>
                  <a:srgbClr val="FFFFFF"/>
                </a:highlight>
                <a:latin typeface="Söhne"/>
              </a:rPr>
              <a:t>bill_amount</a:t>
            </a:r>
            <a:r>
              <a:rPr lang="en-US" altLang="zh-CN" b="1" i="0" dirty="0">
                <a:solidFill>
                  <a:srgbClr val="0D0D0D"/>
                </a:solidFill>
                <a:effectLst/>
                <a:highlight>
                  <a:srgbClr val="FFFFFF"/>
                </a:highlight>
                <a:latin typeface="Söhne"/>
              </a:rPr>
              <a:t>, unpaid)</a:t>
            </a:r>
            <a:r>
              <a:rPr lang="zh-CN" altLang="en-US" b="0" i="0" dirty="0">
                <a:solidFill>
                  <a:srgbClr val="0D0D0D"/>
                </a:solidFill>
                <a:effectLst/>
                <a:highlight>
                  <a:srgbClr val="FFFFFF"/>
                </a:highlight>
                <a:latin typeface="Söhne"/>
              </a:rPr>
              <a:t>：将账单</a:t>
            </a:r>
            <a:r>
              <a:rPr lang="en-US" altLang="zh-CN" b="0" i="0" dirty="0">
                <a:solidFill>
                  <a:srgbClr val="0D0D0D"/>
                </a:solidFill>
                <a:effectLst/>
                <a:highlight>
                  <a:srgbClr val="FFFFFF"/>
                </a:highlight>
                <a:latin typeface="Söhne"/>
              </a:rPr>
              <a:t>ID</a:t>
            </a:r>
            <a:r>
              <a:rPr lang="zh-CN" altLang="en-US" b="0" i="0" dirty="0">
                <a:solidFill>
                  <a:srgbClr val="0D0D0D"/>
                </a:solidFill>
                <a:effectLst/>
                <a:highlight>
                  <a:srgbClr val="FFFFFF"/>
                </a:highlight>
                <a:latin typeface="Söhne"/>
              </a:rPr>
              <a:t>和相应的金额存储到字典中。</a:t>
            </a:r>
          </a:p>
          <a:p>
            <a:pPr algn="l">
              <a:buFont typeface="Arial" panose="020B0604020202020204" pitchFamily="34" charset="0"/>
              <a:buChar char="•"/>
            </a:pPr>
            <a:r>
              <a:rPr lang="en-US" altLang="zh-CN" b="1" i="0" dirty="0" err="1">
                <a:solidFill>
                  <a:srgbClr val="0D0D0D"/>
                </a:solidFill>
                <a:effectLst/>
                <a:highlight>
                  <a:srgbClr val="FFFFFF"/>
                </a:highlight>
                <a:latin typeface="Söhne"/>
              </a:rPr>
              <a:t>layout.addWidget</a:t>
            </a:r>
            <a:r>
              <a:rPr lang="en-US" altLang="zh-CN" b="1" i="0" dirty="0">
                <a:solidFill>
                  <a:srgbClr val="0D0D0D"/>
                </a:solidFill>
                <a:effectLst/>
                <a:highlight>
                  <a:srgbClr val="FFFFFF"/>
                </a:highlight>
                <a:latin typeface="Söhne"/>
              </a:rPr>
              <a:t>(</a:t>
            </a:r>
            <a:r>
              <a:rPr lang="en-US" altLang="zh-CN" b="1" i="0" dirty="0" err="1">
                <a:solidFill>
                  <a:srgbClr val="0D0D0D"/>
                </a:solidFill>
                <a:effectLst/>
                <a:highlight>
                  <a:srgbClr val="FFFFFF"/>
                </a:highlight>
                <a:latin typeface="Söhne"/>
              </a:rPr>
              <a:t>bill_selector</a:t>
            </a:r>
            <a:r>
              <a:rPr lang="en-US" altLang="zh-CN" b="1"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：将下拉框添加到布局中。</a:t>
            </a:r>
          </a:p>
          <a:p>
            <a:r>
              <a:rPr lang="en-US" altLang="zh-CN" dirty="0"/>
              <a:t>)</a:t>
            </a:r>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28</a:t>
            </a:fld>
            <a:endParaRPr lang="en-US"/>
          </a:p>
        </p:txBody>
      </p:sp>
    </p:spTree>
    <p:extLst>
      <p:ext uri="{BB962C8B-B14F-4D97-AF65-F5344CB8AC3E}">
        <p14:creationId xmlns:p14="http://schemas.microsoft.com/office/powerpoint/2010/main" val="3898274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process_payment</a:t>
            </a:r>
            <a:r>
              <a:rPr lang="en-US" altLang="zh-CN" dirty="0"/>
              <a:t> method: Process payment operations and update billing and transaction history.</a:t>
            </a:r>
          </a:p>
          <a:p>
            <a:endParaRPr lang="en-US" altLang="zh-CN" dirty="0"/>
          </a:p>
          <a:p>
            <a:pPr algn="l">
              <a:buFont typeface="Arial" panose="020B0604020202020204" pitchFamily="34" charset="0"/>
              <a:buNone/>
            </a:pPr>
            <a:r>
              <a:rPr lang="en-US" altLang="zh-CN" dirty="0"/>
              <a:t>(</a:t>
            </a:r>
          </a:p>
          <a:p>
            <a:pPr algn="l">
              <a:buFont typeface="Arial" panose="020B0604020202020204" pitchFamily="34" charset="0"/>
              <a:buChar char="•"/>
            </a:pPr>
            <a:r>
              <a:rPr lang="en-US" altLang="zh-CN" b="1" i="0" dirty="0" err="1">
                <a:solidFill>
                  <a:srgbClr val="0D0D0D"/>
                </a:solidFill>
                <a:effectLst/>
                <a:highlight>
                  <a:srgbClr val="FFFFFF"/>
                </a:highlight>
                <a:latin typeface="Söhne"/>
              </a:rPr>
              <a:t>bill_amount</a:t>
            </a:r>
            <a:r>
              <a:rPr lang="en-US" altLang="zh-CN" b="1" i="0" dirty="0">
                <a:solidFill>
                  <a:srgbClr val="0D0D0D"/>
                </a:solidFill>
                <a:effectLst/>
                <a:highlight>
                  <a:srgbClr val="FFFFFF"/>
                </a:highlight>
                <a:latin typeface="Söhne"/>
              </a:rPr>
              <a:t>, unpaid = </a:t>
            </a:r>
            <a:r>
              <a:rPr lang="en-US" altLang="zh-CN" b="1" i="0" dirty="0" err="1">
                <a:solidFill>
                  <a:srgbClr val="0D0D0D"/>
                </a:solidFill>
                <a:effectLst/>
                <a:highlight>
                  <a:srgbClr val="FFFFFF"/>
                </a:highlight>
                <a:latin typeface="Söhne"/>
              </a:rPr>
              <a:t>bill_dict</a:t>
            </a:r>
            <a:r>
              <a:rPr lang="en-US" altLang="zh-CN" b="1" i="0" dirty="0">
                <a:solidFill>
                  <a:srgbClr val="0D0D0D"/>
                </a:solidFill>
                <a:effectLst/>
                <a:highlight>
                  <a:srgbClr val="FFFFFF"/>
                </a:highlight>
                <a:latin typeface="Söhne"/>
              </a:rPr>
              <a:t>[</a:t>
            </a:r>
            <a:r>
              <a:rPr lang="en-US" altLang="zh-CN" b="1" i="0" dirty="0" err="1">
                <a:solidFill>
                  <a:srgbClr val="0D0D0D"/>
                </a:solidFill>
                <a:effectLst/>
                <a:highlight>
                  <a:srgbClr val="FFFFFF"/>
                </a:highlight>
                <a:latin typeface="Söhne"/>
              </a:rPr>
              <a:t>bill_id</a:t>
            </a:r>
            <a:r>
              <a:rPr lang="en-US" altLang="zh-CN" b="1"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：从账单字典中获取账单总金额和未支付金额。</a:t>
            </a:r>
          </a:p>
          <a:p>
            <a:pPr algn="l">
              <a:buFont typeface="Arial" panose="020B0604020202020204" pitchFamily="34" charset="0"/>
              <a:buChar char="•"/>
            </a:pPr>
            <a:r>
              <a:rPr lang="en-US" altLang="zh-CN" b="1" i="0" dirty="0">
                <a:solidFill>
                  <a:srgbClr val="0D0D0D"/>
                </a:solidFill>
                <a:effectLst/>
                <a:highlight>
                  <a:srgbClr val="FFFFFF"/>
                </a:highlight>
                <a:latin typeface="Söhne"/>
              </a:rPr>
              <a:t>if amount &lt;= </a:t>
            </a:r>
            <a:r>
              <a:rPr lang="en-US" altLang="zh-CN" b="1" i="0" dirty="0" err="1">
                <a:solidFill>
                  <a:srgbClr val="0D0D0D"/>
                </a:solidFill>
                <a:effectLst/>
                <a:highlight>
                  <a:srgbClr val="FFFFFF"/>
                </a:highlight>
                <a:latin typeface="Söhne"/>
              </a:rPr>
              <a:t>bill_amount</a:t>
            </a:r>
            <a:r>
              <a:rPr lang="en-US" altLang="zh-CN" b="1"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：检查支付金额是否小于或等于账单总金额。</a:t>
            </a:r>
          </a:p>
          <a:p>
            <a:pPr marL="742950" lvl="1" indent="-285750" algn="l">
              <a:buFont typeface="Arial" panose="020B0604020202020204" pitchFamily="34" charset="0"/>
              <a:buChar char="•"/>
            </a:pPr>
            <a:r>
              <a:rPr lang="en-US" altLang="zh-CN" b="1" i="0" dirty="0" err="1">
                <a:solidFill>
                  <a:srgbClr val="0D0D0D"/>
                </a:solidFill>
                <a:effectLst/>
                <a:highlight>
                  <a:srgbClr val="FFFFFF"/>
                </a:highlight>
                <a:latin typeface="Söhne"/>
              </a:rPr>
              <a:t>new_unpaid</a:t>
            </a:r>
            <a:r>
              <a:rPr lang="en-US" altLang="zh-CN" b="1" i="0" dirty="0">
                <a:solidFill>
                  <a:srgbClr val="0D0D0D"/>
                </a:solidFill>
                <a:effectLst/>
                <a:highlight>
                  <a:srgbClr val="FFFFFF"/>
                </a:highlight>
                <a:latin typeface="Söhne"/>
              </a:rPr>
              <a:t> = unpaid - amount</a:t>
            </a:r>
            <a:r>
              <a:rPr lang="zh-CN" altLang="en-US" b="0" i="0" dirty="0">
                <a:solidFill>
                  <a:srgbClr val="0D0D0D"/>
                </a:solidFill>
                <a:effectLst/>
                <a:highlight>
                  <a:srgbClr val="FFFFFF"/>
                </a:highlight>
                <a:latin typeface="Söhne"/>
              </a:rPr>
              <a:t>：计算新的未支付金额。</a:t>
            </a:r>
          </a:p>
          <a:p>
            <a:pPr marL="742950" lvl="1" indent="-285750" algn="l">
              <a:buFont typeface="Arial" panose="020B0604020202020204" pitchFamily="34" charset="0"/>
              <a:buChar char="•"/>
            </a:pPr>
            <a:r>
              <a:rPr lang="en-US" altLang="zh-CN" b="1" i="0" dirty="0" err="1">
                <a:solidFill>
                  <a:srgbClr val="0D0D0D"/>
                </a:solidFill>
                <a:effectLst/>
                <a:highlight>
                  <a:srgbClr val="FFFFFF"/>
                </a:highlight>
                <a:latin typeface="Söhne"/>
              </a:rPr>
              <a:t>update_query_bill_info</a:t>
            </a:r>
            <a:r>
              <a:rPr lang="en-US" altLang="zh-CN" b="1" i="0" dirty="0">
                <a:solidFill>
                  <a:srgbClr val="0D0D0D"/>
                </a:solidFill>
                <a:effectLst/>
                <a:highlight>
                  <a:srgbClr val="FFFFFF"/>
                </a:highlight>
                <a:latin typeface="Söhne"/>
              </a:rPr>
              <a:t> = "UPDATE </a:t>
            </a:r>
            <a:r>
              <a:rPr lang="en-US" altLang="zh-CN" b="1" i="0" dirty="0" err="1">
                <a:solidFill>
                  <a:srgbClr val="0D0D0D"/>
                </a:solidFill>
                <a:effectLst/>
                <a:highlight>
                  <a:srgbClr val="FFFFFF"/>
                </a:highlight>
                <a:latin typeface="Söhne"/>
              </a:rPr>
              <a:t>bill_info</a:t>
            </a:r>
            <a:r>
              <a:rPr lang="en-US" altLang="zh-CN" b="1" i="0" dirty="0">
                <a:solidFill>
                  <a:srgbClr val="0D0D0D"/>
                </a:solidFill>
                <a:effectLst/>
                <a:highlight>
                  <a:srgbClr val="FFFFFF"/>
                </a:highlight>
                <a:latin typeface="Söhne"/>
              </a:rPr>
              <a:t> SET </a:t>
            </a:r>
            <a:r>
              <a:rPr lang="en-US" altLang="zh-CN" b="1" i="0" dirty="0" err="1">
                <a:solidFill>
                  <a:srgbClr val="0D0D0D"/>
                </a:solidFill>
                <a:effectLst/>
                <a:highlight>
                  <a:srgbClr val="FFFFFF"/>
                </a:highlight>
                <a:latin typeface="Söhne"/>
              </a:rPr>
              <a:t>unpaid_bill</a:t>
            </a:r>
            <a:r>
              <a:rPr lang="en-US" altLang="zh-CN" b="1" i="0" dirty="0">
                <a:solidFill>
                  <a:srgbClr val="0D0D0D"/>
                </a:solidFill>
                <a:effectLst/>
                <a:highlight>
                  <a:srgbClr val="FFFFFF"/>
                </a:highlight>
                <a:latin typeface="Söhne"/>
              </a:rPr>
              <a:t> = ? WHERE </a:t>
            </a:r>
            <a:r>
              <a:rPr lang="en-US" altLang="zh-CN" b="1" i="0" dirty="0" err="1">
                <a:solidFill>
                  <a:srgbClr val="0D0D0D"/>
                </a:solidFill>
                <a:effectLst/>
                <a:highlight>
                  <a:srgbClr val="FFFFFF"/>
                </a:highlight>
                <a:latin typeface="Söhne"/>
              </a:rPr>
              <a:t>bill_id</a:t>
            </a:r>
            <a:r>
              <a:rPr lang="en-US" altLang="zh-CN" b="1" i="0" dirty="0">
                <a:solidFill>
                  <a:srgbClr val="0D0D0D"/>
                </a:solidFill>
                <a:effectLst/>
                <a:highlight>
                  <a:srgbClr val="FFFFFF"/>
                </a:highlight>
                <a:latin typeface="Söhne"/>
              </a:rPr>
              <a:t> = ?"</a:t>
            </a:r>
            <a:r>
              <a:rPr lang="zh-CN" altLang="en-US" b="0" i="0" dirty="0">
                <a:solidFill>
                  <a:srgbClr val="0D0D0D"/>
                </a:solidFill>
                <a:effectLst/>
                <a:highlight>
                  <a:srgbClr val="FFFFFF"/>
                </a:highlight>
                <a:latin typeface="Söhne"/>
              </a:rPr>
              <a:t>：更新账单信息的</a:t>
            </a:r>
            <a:r>
              <a:rPr lang="en-US" altLang="zh-CN" b="0" i="0" dirty="0">
                <a:solidFill>
                  <a:srgbClr val="0D0D0D"/>
                </a:solidFill>
                <a:effectLst/>
                <a:highlight>
                  <a:srgbClr val="FFFFFF"/>
                </a:highlight>
                <a:latin typeface="Söhne"/>
              </a:rPr>
              <a:t>SQL</a:t>
            </a:r>
            <a:r>
              <a:rPr lang="zh-CN" altLang="en-US" b="0" i="0" dirty="0">
                <a:solidFill>
                  <a:srgbClr val="0D0D0D"/>
                </a:solidFill>
                <a:effectLst/>
                <a:highlight>
                  <a:srgbClr val="FFFFFF"/>
                </a:highlight>
                <a:latin typeface="Söhne"/>
              </a:rPr>
              <a:t>查询。</a:t>
            </a:r>
          </a:p>
          <a:p>
            <a:pPr marL="742950" lvl="1" indent="-285750" algn="l">
              <a:buFont typeface="Arial" panose="020B0604020202020204" pitchFamily="34" charset="0"/>
              <a:buChar char="•"/>
            </a:pPr>
            <a:r>
              <a:rPr lang="en-US" altLang="zh-CN" b="1" i="0" dirty="0" err="1">
                <a:solidFill>
                  <a:srgbClr val="0D0D0D"/>
                </a:solidFill>
                <a:effectLst/>
                <a:highlight>
                  <a:srgbClr val="FFFFFF"/>
                </a:highlight>
                <a:latin typeface="Söhne"/>
              </a:rPr>
              <a:t>self.customerManager.cur.execute</a:t>
            </a:r>
            <a:r>
              <a:rPr lang="en-US" altLang="zh-CN" b="1" i="0" dirty="0">
                <a:solidFill>
                  <a:srgbClr val="0D0D0D"/>
                </a:solidFill>
                <a:effectLst/>
                <a:highlight>
                  <a:srgbClr val="FFFFFF"/>
                </a:highlight>
                <a:latin typeface="Söhne"/>
              </a:rPr>
              <a:t>(</a:t>
            </a:r>
            <a:r>
              <a:rPr lang="en-US" altLang="zh-CN" b="1" i="0" dirty="0" err="1">
                <a:solidFill>
                  <a:srgbClr val="0D0D0D"/>
                </a:solidFill>
                <a:effectLst/>
                <a:highlight>
                  <a:srgbClr val="FFFFFF"/>
                </a:highlight>
                <a:latin typeface="Söhne"/>
              </a:rPr>
              <a:t>update_query_bill_info</a:t>
            </a:r>
            <a:r>
              <a:rPr lang="en-US" altLang="zh-CN" b="1" i="0" dirty="0">
                <a:solidFill>
                  <a:srgbClr val="0D0D0D"/>
                </a:solidFill>
                <a:effectLst/>
                <a:highlight>
                  <a:srgbClr val="FFFFFF"/>
                </a:highlight>
                <a:latin typeface="Söhne"/>
              </a:rPr>
              <a:t>, (</a:t>
            </a:r>
            <a:r>
              <a:rPr lang="en-US" altLang="zh-CN" b="1" i="0" dirty="0" err="1">
                <a:solidFill>
                  <a:srgbClr val="0D0D0D"/>
                </a:solidFill>
                <a:effectLst/>
                <a:highlight>
                  <a:srgbClr val="FFFFFF"/>
                </a:highlight>
                <a:latin typeface="Söhne"/>
              </a:rPr>
              <a:t>new_unpaid</a:t>
            </a:r>
            <a:r>
              <a:rPr lang="en-US" altLang="zh-CN" b="1" i="0" dirty="0">
                <a:solidFill>
                  <a:srgbClr val="0D0D0D"/>
                </a:solidFill>
                <a:effectLst/>
                <a:highlight>
                  <a:srgbClr val="FFFFFF"/>
                </a:highlight>
                <a:latin typeface="Söhne"/>
              </a:rPr>
              <a:t>, </a:t>
            </a:r>
            <a:r>
              <a:rPr lang="en-US" altLang="zh-CN" b="1" i="0" dirty="0" err="1">
                <a:solidFill>
                  <a:srgbClr val="0D0D0D"/>
                </a:solidFill>
                <a:effectLst/>
                <a:highlight>
                  <a:srgbClr val="FFFFFF"/>
                </a:highlight>
                <a:latin typeface="Söhne"/>
              </a:rPr>
              <a:t>bill_id</a:t>
            </a:r>
            <a:r>
              <a:rPr lang="en-US" altLang="zh-CN" b="1"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：执行更新账单信息的</a:t>
            </a:r>
            <a:r>
              <a:rPr lang="en-US" altLang="zh-CN" b="0" i="0" dirty="0">
                <a:solidFill>
                  <a:srgbClr val="0D0D0D"/>
                </a:solidFill>
                <a:effectLst/>
                <a:highlight>
                  <a:srgbClr val="FFFFFF"/>
                </a:highlight>
                <a:latin typeface="Söhne"/>
              </a:rPr>
              <a:t>SQL</a:t>
            </a:r>
            <a:r>
              <a:rPr lang="zh-CN" altLang="en-US" b="0" i="0" dirty="0">
                <a:solidFill>
                  <a:srgbClr val="0D0D0D"/>
                </a:solidFill>
                <a:effectLst/>
                <a:highlight>
                  <a:srgbClr val="FFFFFF"/>
                </a:highlight>
                <a:latin typeface="Söhne"/>
              </a:rPr>
              <a:t>查询。</a:t>
            </a:r>
          </a:p>
          <a:p>
            <a:pPr marL="742950" lvl="1" indent="-285750" algn="l">
              <a:buFont typeface="Arial" panose="020B0604020202020204" pitchFamily="34" charset="0"/>
              <a:buChar char="•"/>
            </a:pPr>
            <a:r>
              <a:rPr lang="en-US" altLang="zh-CN" b="1" i="0" dirty="0" err="1">
                <a:solidFill>
                  <a:srgbClr val="0D0D0D"/>
                </a:solidFill>
                <a:effectLst/>
                <a:highlight>
                  <a:srgbClr val="FFFFFF"/>
                </a:highlight>
                <a:latin typeface="Söhne"/>
              </a:rPr>
              <a:t>update_query_transaction_history</a:t>
            </a:r>
            <a:r>
              <a:rPr lang="en-US" altLang="zh-CN" b="1" i="0" dirty="0">
                <a:solidFill>
                  <a:srgbClr val="0D0D0D"/>
                </a:solidFill>
                <a:effectLst/>
                <a:highlight>
                  <a:srgbClr val="FFFFFF"/>
                </a:highlight>
                <a:latin typeface="Söhne"/>
              </a:rPr>
              <a:t> = "UPDATE </a:t>
            </a:r>
            <a:r>
              <a:rPr lang="en-US" altLang="zh-CN" b="1" i="0" dirty="0" err="1">
                <a:solidFill>
                  <a:srgbClr val="0D0D0D"/>
                </a:solidFill>
                <a:effectLst/>
                <a:highlight>
                  <a:srgbClr val="FFFFFF"/>
                </a:highlight>
                <a:latin typeface="Söhne"/>
              </a:rPr>
              <a:t>transaction_history_info</a:t>
            </a:r>
            <a:r>
              <a:rPr lang="en-US" altLang="zh-CN" b="1" i="0" dirty="0">
                <a:solidFill>
                  <a:srgbClr val="0D0D0D"/>
                </a:solidFill>
                <a:effectLst/>
                <a:highlight>
                  <a:srgbClr val="FFFFFF"/>
                </a:highlight>
                <a:latin typeface="Söhne"/>
              </a:rPr>
              <a:t> SET </a:t>
            </a:r>
            <a:r>
              <a:rPr lang="en-US" altLang="zh-CN" b="1" i="0" dirty="0" err="1">
                <a:solidFill>
                  <a:srgbClr val="0D0D0D"/>
                </a:solidFill>
                <a:effectLst/>
                <a:highlight>
                  <a:srgbClr val="FFFFFF"/>
                </a:highlight>
                <a:latin typeface="Söhne"/>
              </a:rPr>
              <a:t>transaction_history_bill</a:t>
            </a:r>
            <a:r>
              <a:rPr lang="en-US" altLang="zh-CN" b="1" i="0" dirty="0">
                <a:solidFill>
                  <a:srgbClr val="0D0D0D"/>
                </a:solidFill>
                <a:effectLst/>
                <a:highlight>
                  <a:srgbClr val="FFFFFF"/>
                </a:highlight>
                <a:latin typeface="Söhne"/>
              </a:rPr>
              <a:t> = ? WHERE </a:t>
            </a:r>
            <a:r>
              <a:rPr lang="en-US" altLang="zh-CN" b="1" i="0" dirty="0" err="1">
                <a:solidFill>
                  <a:srgbClr val="0D0D0D"/>
                </a:solidFill>
                <a:effectLst/>
                <a:highlight>
                  <a:srgbClr val="FFFFFF"/>
                </a:highlight>
                <a:latin typeface="Söhne"/>
              </a:rPr>
              <a:t>transaction_history_id</a:t>
            </a:r>
            <a:r>
              <a:rPr lang="en-US" altLang="zh-CN" b="1" i="0" dirty="0">
                <a:solidFill>
                  <a:srgbClr val="0D0D0D"/>
                </a:solidFill>
                <a:effectLst/>
                <a:highlight>
                  <a:srgbClr val="FFFFFF"/>
                </a:highlight>
                <a:latin typeface="Söhne"/>
              </a:rPr>
              <a:t> = ?"</a:t>
            </a:r>
            <a:r>
              <a:rPr lang="zh-CN" altLang="en-US" b="0" i="0" dirty="0">
                <a:solidFill>
                  <a:srgbClr val="0D0D0D"/>
                </a:solidFill>
                <a:effectLst/>
                <a:highlight>
                  <a:srgbClr val="FFFFFF"/>
                </a:highlight>
                <a:latin typeface="Söhne"/>
              </a:rPr>
              <a:t>：更新交易历史信息的</a:t>
            </a:r>
            <a:r>
              <a:rPr lang="en-US" altLang="zh-CN" b="0" i="0" dirty="0">
                <a:solidFill>
                  <a:srgbClr val="0D0D0D"/>
                </a:solidFill>
                <a:effectLst/>
                <a:highlight>
                  <a:srgbClr val="FFFFFF"/>
                </a:highlight>
                <a:latin typeface="Söhne"/>
              </a:rPr>
              <a:t>SQL</a:t>
            </a:r>
            <a:r>
              <a:rPr lang="zh-CN" altLang="en-US" b="0" i="0" dirty="0">
                <a:solidFill>
                  <a:srgbClr val="0D0D0D"/>
                </a:solidFill>
                <a:effectLst/>
                <a:highlight>
                  <a:srgbClr val="FFFFFF"/>
                </a:highlight>
                <a:latin typeface="Söhne"/>
              </a:rPr>
              <a:t>查询。</a:t>
            </a:r>
          </a:p>
          <a:p>
            <a:pPr marL="742950" lvl="1" indent="-285750" algn="l">
              <a:buFont typeface="Arial" panose="020B0604020202020204" pitchFamily="34" charset="0"/>
              <a:buChar char="•"/>
            </a:pPr>
            <a:r>
              <a:rPr lang="en-US" altLang="zh-CN" b="1" i="0" dirty="0" err="1">
                <a:solidFill>
                  <a:srgbClr val="0D0D0D"/>
                </a:solidFill>
                <a:effectLst/>
                <a:highlight>
                  <a:srgbClr val="FFFFFF"/>
                </a:highlight>
                <a:latin typeface="Söhne"/>
              </a:rPr>
              <a:t>self.customerManager.cur.execute</a:t>
            </a:r>
            <a:r>
              <a:rPr lang="en-US" altLang="zh-CN" b="1" i="0" dirty="0">
                <a:solidFill>
                  <a:srgbClr val="0D0D0D"/>
                </a:solidFill>
                <a:effectLst/>
                <a:highlight>
                  <a:srgbClr val="FFFFFF"/>
                </a:highlight>
                <a:latin typeface="Söhne"/>
              </a:rPr>
              <a:t>(</a:t>
            </a:r>
            <a:r>
              <a:rPr lang="en-US" altLang="zh-CN" b="1" i="0" dirty="0" err="1">
                <a:solidFill>
                  <a:srgbClr val="0D0D0D"/>
                </a:solidFill>
                <a:effectLst/>
                <a:highlight>
                  <a:srgbClr val="FFFFFF"/>
                </a:highlight>
                <a:latin typeface="Söhne"/>
              </a:rPr>
              <a:t>update_query_transaction_history</a:t>
            </a:r>
            <a:r>
              <a:rPr lang="en-US" altLang="zh-CN" b="1" i="0" dirty="0">
                <a:solidFill>
                  <a:srgbClr val="0D0D0D"/>
                </a:solidFill>
                <a:effectLst/>
                <a:highlight>
                  <a:srgbClr val="FFFFFF"/>
                </a:highlight>
                <a:latin typeface="Söhne"/>
              </a:rPr>
              <a:t>, (</a:t>
            </a:r>
            <a:r>
              <a:rPr lang="en-US" altLang="zh-CN" b="1" i="0" dirty="0" err="1">
                <a:solidFill>
                  <a:srgbClr val="0D0D0D"/>
                </a:solidFill>
                <a:effectLst/>
                <a:highlight>
                  <a:srgbClr val="FFFFFF"/>
                </a:highlight>
                <a:latin typeface="Söhne"/>
              </a:rPr>
              <a:t>new_unpaid</a:t>
            </a:r>
            <a:r>
              <a:rPr lang="en-US" altLang="zh-CN" b="1" i="0" dirty="0">
                <a:solidFill>
                  <a:srgbClr val="0D0D0D"/>
                </a:solidFill>
                <a:effectLst/>
                <a:highlight>
                  <a:srgbClr val="FFFFFF"/>
                </a:highlight>
                <a:latin typeface="Söhne"/>
              </a:rPr>
              <a:t>, </a:t>
            </a:r>
            <a:r>
              <a:rPr lang="en-US" altLang="zh-CN" b="1" i="0" dirty="0" err="1">
                <a:solidFill>
                  <a:srgbClr val="0D0D0D"/>
                </a:solidFill>
                <a:effectLst/>
                <a:highlight>
                  <a:srgbClr val="FFFFFF"/>
                </a:highlight>
                <a:latin typeface="Söhne"/>
              </a:rPr>
              <a:t>bill_id</a:t>
            </a:r>
            <a:r>
              <a:rPr lang="en-US" altLang="zh-CN" b="1"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：执行更新交易历史信息的</a:t>
            </a:r>
            <a:r>
              <a:rPr lang="en-US" altLang="zh-CN" b="0" i="0" dirty="0">
                <a:solidFill>
                  <a:srgbClr val="0D0D0D"/>
                </a:solidFill>
                <a:effectLst/>
                <a:highlight>
                  <a:srgbClr val="FFFFFF"/>
                </a:highlight>
                <a:latin typeface="Söhne"/>
              </a:rPr>
              <a:t>SQL</a:t>
            </a:r>
            <a:r>
              <a:rPr lang="zh-CN" altLang="en-US" b="0" i="0" dirty="0">
                <a:solidFill>
                  <a:srgbClr val="0D0D0D"/>
                </a:solidFill>
                <a:effectLst/>
                <a:highlight>
                  <a:srgbClr val="FFFFFF"/>
                </a:highlight>
                <a:latin typeface="Söhne"/>
              </a:rPr>
              <a:t>查询。</a:t>
            </a:r>
          </a:p>
          <a:p>
            <a:pPr marL="742950" lvl="1" indent="-285750" algn="l">
              <a:buFont typeface="Arial" panose="020B0604020202020204" pitchFamily="34" charset="0"/>
              <a:buChar char="•"/>
            </a:pPr>
            <a:r>
              <a:rPr lang="en-US" altLang="zh-CN" b="1" i="0" dirty="0" err="1">
                <a:solidFill>
                  <a:srgbClr val="0D0D0D"/>
                </a:solidFill>
                <a:effectLst/>
                <a:highlight>
                  <a:srgbClr val="FFFFFF"/>
                </a:highlight>
                <a:latin typeface="Söhne"/>
              </a:rPr>
              <a:t>self.customerManager.conn.commit</a:t>
            </a:r>
            <a:r>
              <a:rPr lang="en-US" altLang="zh-CN" b="1"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：提交事务，保存更改。</a:t>
            </a:r>
          </a:p>
          <a:p>
            <a:pPr marL="742950" lvl="1" indent="-285750" algn="l">
              <a:buFont typeface="Arial" panose="020B0604020202020204" pitchFamily="34" charset="0"/>
              <a:buChar char="•"/>
            </a:pPr>
            <a:r>
              <a:rPr lang="en-US" altLang="zh-CN" b="1" i="0" dirty="0" err="1">
                <a:solidFill>
                  <a:srgbClr val="0D0D0D"/>
                </a:solidFill>
                <a:effectLst/>
                <a:highlight>
                  <a:srgbClr val="FFFFFF"/>
                </a:highlight>
                <a:latin typeface="Söhne"/>
              </a:rPr>
              <a:t>QMessageBox.information</a:t>
            </a:r>
            <a:r>
              <a:rPr lang="en-US" altLang="zh-CN" b="1" i="0" dirty="0">
                <a:solidFill>
                  <a:srgbClr val="0D0D0D"/>
                </a:solidFill>
                <a:effectLst/>
                <a:highlight>
                  <a:srgbClr val="FFFFFF"/>
                </a:highlight>
                <a:latin typeface="Söhne"/>
              </a:rPr>
              <a:t>(None, "Payment Processed", </a:t>
            </a:r>
            <a:r>
              <a:rPr lang="en-US" altLang="zh-CN" b="1" i="0" dirty="0" err="1">
                <a:solidFill>
                  <a:srgbClr val="0D0D0D"/>
                </a:solidFill>
                <a:effectLst/>
                <a:highlight>
                  <a:srgbClr val="FFFFFF"/>
                </a:highlight>
                <a:latin typeface="Söhne"/>
              </a:rPr>
              <a:t>f"Payment</a:t>
            </a:r>
            <a:r>
              <a:rPr lang="en-US" altLang="zh-CN" b="1" i="0" dirty="0">
                <a:solidFill>
                  <a:srgbClr val="0D0D0D"/>
                </a:solidFill>
                <a:effectLst/>
                <a:highlight>
                  <a:srgbClr val="FFFFFF"/>
                </a:highlight>
                <a:latin typeface="Söhne"/>
              </a:rPr>
              <a:t> of {amount} has been processed. New unpaid amount: {</a:t>
            </a:r>
            <a:r>
              <a:rPr lang="en-US" altLang="zh-CN" b="1" i="0" dirty="0" err="1">
                <a:solidFill>
                  <a:srgbClr val="0D0D0D"/>
                </a:solidFill>
                <a:effectLst/>
                <a:highlight>
                  <a:srgbClr val="FFFFFF"/>
                </a:highlight>
                <a:latin typeface="Söhne"/>
              </a:rPr>
              <a:t>new_unpaid</a:t>
            </a:r>
            <a:r>
              <a:rPr lang="en-US" altLang="zh-CN" b="1"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：显示支付成功的消息框。</a:t>
            </a:r>
          </a:p>
          <a:p>
            <a:pPr algn="l">
              <a:buFont typeface="Arial" panose="020B0604020202020204" pitchFamily="34" charset="0"/>
              <a:buChar char="•"/>
            </a:pPr>
            <a:r>
              <a:rPr lang="en-US" altLang="zh-CN" b="1" i="0" dirty="0">
                <a:solidFill>
                  <a:srgbClr val="0D0D0D"/>
                </a:solidFill>
                <a:effectLst/>
                <a:highlight>
                  <a:srgbClr val="FFFFFF"/>
                </a:highlight>
                <a:latin typeface="Söhne"/>
              </a:rPr>
              <a:t>else:</a:t>
            </a:r>
            <a:r>
              <a:rPr lang="zh-CN" altLang="en-US" b="0" i="0" dirty="0">
                <a:solidFill>
                  <a:srgbClr val="0D0D0D"/>
                </a:solidFill>
                <a:effectLst/>
                <a:highlight>
                  <a:srgbClr val="FFFFFF"/>
                </a:highlight>
                <a:latin typeface="Söhne"/>
              </a:rPr>
              <a:t>：如果支付金额大于账单总金额，显示错误消息框。</a:t>
            </a:r>
          </a:p>
          <a:p>
            <a:pPr marL="742950" lvl="1" indent="-285750" algn="l">
              <a:buFont typeface="Arial" panose="020B0604020202020204" pitchFamily="34" charset="0"/>
              <a:buChar char="•"/>
            </a:pPr>
            <a:r>
              <a:rPr lang="en-US" altLang="zh-CN" b="1" i="0" dirty="0" err="1">
                <a:solidFill>
                  <a:srgbClr val="0D0D0D"/>
                </a:solidFill>
                <a:effectLst/>
                <a:highlight>
                  <a:srgbClr val="FFFFFF"/>
                </a:highlight>
                <a:latin typeface="Söhne"/>
              </a:rPr>
              <a:t>QMessageBox.warning</a:t>
            </a:r>
            <a:r>
              <a:rPr lang="en-US" altLang="zh-CN" b="1" i="0" dirty="0">
                <a:solidFill>
                  <a:srgbClr val="0D0D0D"/>
                </a:solidFill>
                <a:effectLst/>
                <a:highlight>
                  <a:srgbClr val="FFFFFF"/>
                </a:highlight>
                <a:latin typeface="Söhne"/>
              </a:rPr>
              <a:t>(None, "Payment Error", "Amount exceeds the bill amount.")</a:t>
            </a:r>
            <a:r>
              <a:rPr lang="zh-CN" altLang="en-US" b="0" i="0" dirty="0">
                <a:solidFill>
                  <a:srgbClr val="0D0D0D"/>
                </a:solidFill>
                <a:effectLst/>
                <a:highlight>
                  <a:srgbClr val="FFFFFF"/>
                </a:highlight>
                <a:latin typeface="Söhne"/>
              </a:rPr>
              <a:t>：显示支付错误的消息框。</a:t>
            </a:r>
          </a:p>
          <a:p>
            <a:pPr algn="l">
              <a:buFont typeface="Arial" panose="020B0604020202020204" pitchFamily="34" charset="0"/>
              <a:buNone/>
            </a:pPr>
            <a:endParaRPr lang="zh-CN" altLang="en-US" b="0" i="0" dirty="0">
              <a:solidFill>
                <a:srgbClr val="0D0D0D"/>
              </a:solidFill>
              <a:effectLst/>
              <a:highlight>
                <a:srgbClr val="FFFFFF"/>
              </a:highlight>
              <a:latin typeface="Söhne"/>
            </a:endParaRPr>
          </a:p>
          <a:p>
            <a:pPr algn="l">
              <a:buFont typeface="Arial" panose="020B0604020202020204" pitchFamily="34" charset="0"/>
              <a:buNone/>
            </a:pPr>
            <a:r>
              <a:rPr lang="en-US" altLang="zh-CN" dirty="0"/>
              <a:t>)</a:t>
            </a:r>
          </a:p>
          <a:p>
            <a:pPr algn="l">
              <a:buFont typeface="Arial" panose="020B0604020202020204" pitchFamily="34" charset="0"/>
              <a:buNone/>
            </a:pPr>
            <a:r>
              <a:rPr lang="en-US" altLang="zh-CN" dirty="0"/>
              <a:t># </a:t>
            </a:r>
            <a:r>
              <a:rPr lang="zh-CN" altLang="en-US" dirty="0"/>
              <a:t>打开命令行并导航到数据库文件所在目录</a:t>
            </a:r>
          </a:p>
          <a:p>
            <a:pPr algn="l">
              <a:buFont typeface="Arial" panose="020B0604020202020204" pitchFamily="34" charset="0"/>
              <a:buNone/>
            </a:pPr>
            <a:r>
              <a:rPr lang="en-US" altLang="zh-CN" dirty="0"/>
              <a:t>cd path/to/your/database</a:t>
            </a:r>
          </a:p>
          <a:p>
            <a:pPr algn="l">
              <a:buFont typeface="Arial" panose="020B0604020202020204" pitchFamily="34" charset="0"/>
              <a:buNone/>
            </a:pPr>
            <a:endParaRPr lang="en-US" altLang="zh-CN" dirty="0"/>
          </a:p>
          <a:p>
            <a:pPr algn="l">
              <a:buFont typeface="Arial" panose="020B0604020202020204" pitchFamily="34" charset="0"/>
              <a:buNone/>
            </a:pPr>
            <a:r>
              <a:rPr lang="en-US" altLang="zh-CN" dirty="0"/>
              <a:t># </a:t>
            </a:r>
            <a:r>
              <a:rPr lang="zh-CN" altLang="en-US" dirty="0"/>
              <a:t>启动 </a:t>
            </a:r>
            <a:r>
              <a:rPr lang="en-US" altLang="zh-CN" dirty="0"/>
              <a:t>sqlite3 </a:t>
            </a:r>
            <a:r>
              <a:rPr lang="zh-CN" altLang="en-US" dirty="0"/>
              <a:t>并打开数据库</a:t>
            </a:r>
          </a:p>
          <a:p>
            <a:pPr algn="l">
              <a:buFont typeface="Arial" panose="020B0604020202020204" pitchFamily="34" charset="0"/>
              <a:buNone/>
            </a:pPr>
            <a:r>
              <a:rPr lang="en-US" altLang="zh-CN" dirty="0"/>
              <a:t>sqlite3 </a:t>
            </a:r>
            <a:r>
              <a:rPr lang="en-US" altLang="zh-CN" dirty="0" err="1"/>
              <a:t>management.db</a:t>
            </a:r>
            <a:endParaRPr lang="en-US" altLang="zh-CN" dirty="0"/>
          </a:p>
          <a:p>
            <a:pPr algn="l">
              <a:buFont typeface="Arial" panose="020B0604020202020204" pitchFamily="34" charset="0"/>
              <a:buNone/>
            </a:pPr>
            <a:endParaRPr lang="en-US" altLang="zh-CN" dirty="0"/>
          </a:p>
          <a:p>
            <a:pPr algn="l">
              <a:buFont typeface="Arial" panose="020B0604020202020204" pitchFamily="34" charset="0"/>
              <a:buNone/>
            </a:pPr>
            <a:r>
              <a:rPr lang="en-US" altLang="zh-CN" dirty="0"/>
              <a:t># </a:t>
            </a:r>
            <a:r>
              <a:rPr lang="zh-CN" altLang="en-US" dirty="0"/>
              <a:t>插入数据</a:t>
            </a:r>
          </a:p>
          <a:p>
            <a:pPr algn="l">
              <a:buFont typeface="Arial" panose="020B0604020202020204" pitchFamily="34" charset="0"/>
              <a:buNone/>
            </a:pPr>
            <a:r>
              <a:rPr lang="en-US" altLang="zh-CN" dirty="0"/>
              <a:t>INSERT INTO users (user, password, perm) VALUES ('admin', '</a:t>
            </a:r>
            <a:r>
              <a:rPr lang="en-US" altLang="zh-CN" dirty="0" err="1"/>
              <a:t>admin_password</a:t>
            </a:r>
            <a:r>
              <a:rPr lang="en-US" altLang="zh-CN" dirty="0"/>
              <a:t>', 1);</a:t>
            </a:r>
          </a:p>
          <a:p>
            <a:pPr algn="l">
              <a:buFont typeface="Arial" panose="020B0604020202020204" pitchFamily="34" charset="0"/>
              <a:buNone/>
            </a:pPr>
            <a:r>
              <a:rPr lang="en-US" altLang="zh-CN" dirty="0"/>
              <a:t>INSERT INTO </a:t>
            </a:r>
            <a:r>
              <a:rPr lang="en-US" altLang="zh-CN" dirty="0" err="1"/>
              <a:t>user_info</a:t>
            </a:r>
            <a:r>
              <a:rPr lang="en-US" altLang="zh-CN" dirty="0"/>
              <a:t> (</a:t>
            </a:r>
            <a:r>
              <a:rPr lang="en-US" altLang="zh-CN" dirty="0" err="1"/>
              <a:t>customer_id</a:t>
            </a:r>
            <a:r>
              <a:rPr lang="en-US" altLang="zh-CN" dirty="0"/>
              <a:t>, </a:t>
            </a:r>
            <a:r>
              <a:rPr lang="en-US" altLang="zh-CN" dirty="0" err="1"/>
              <a:t>customer_username</a:t>
            </a:r>
            <a:r>
              <a:rPr lang="en-US" altLang="zh-CN" dirty="0"/>
              <a:t>, </a:t>
            </a:r>
            <a:r>
              <a:rPr lang="en-US" altLang="zh-CN" dirty="0" err="1"/>
              <a:t>customer_password</a:t>
            </a:r>
            <a:r>
              <a:rPr lang="en-US" altLang="zh-CN" dirty="0"/>
              <a:t>) VALUES (1, 'admin', '</a:t>
            </a:r>
            <a:r>
              <a:rPr lang="en-US" altLang="zh-CN" dirty="0" err="1"/>
              <a:t>admin_password</a:t>
            </a:r>
            <a:r>
              <a:rPr lang="en-US" altLang="zh-CN" dirty="0"/>
              <a:t>');</a:t>
            </a:r>
          </a:p>
          <a:p>
            <a:pPr algn="l">
              <a:buFont typeface="Arial" panose="020B0604020202020204" pitchFamily="34" charset="0"/>
              <a:buNone/>
            </a:pPr>
            <a:endParaRPr lang="en-US" altLang="zh-CN" dirty="0"/>
          </a:p>
          <a:p>
            <a:pPr algn="l">
              <a:buFont typeface="Arial" panose="020B0604020202020204" pitchFamily="34" charset="0"/>
              <a:buNone/>
            </a:pPr>
            <a:r>
              <a:rPr lang="en-US" altLang="zh-CN" dirty="0"/>
              <a:t># </a:t>
            </a:r>
            <a:r>
              <a:rPr lang="zh-CN" altLang="en-US" dirty="0"/>
              <a:t>验证数据插入</a:t>
            </a:r>
          </a:p>
          <a:p>
            <a:pPr algn="l">
              <a:buFont typeface="Arial" panose="020B0604020202020204" pitchFamily="34" charset="0"/>
              <a:buNone/>
            </a:pPr>
            <a:r>
              <a:rPr lang="en-US" altLang="zh-CN" dirty="0"/>
              <a:t>SELECT * FROM users;</a:t>
            </a:r>
          </a:p>
          <a:p>
            <a:pPr algn="l">
              <a:buFont typeface="Arial" panose="020B0604020202020204" pitchFamily="34" charset="0"/>
              <a:buNone/>
            </a:pPr>
            <a:r>
              <a:rPr lang="en-US" altLang="zh-CN" dirty="0"/>
              <a:t>SELECT * FROM </a:t>
            </a:r>
            <a:r>
              <a:rPr lang="en-US" altLang="zh-CN" dirty="0" err="1"/>
              <a:t>user_info</a:t>
            </a:r>
            <a:r>
              <a:rPr lang="en-US" altLang="zh-CN" dirty="0"/>
              <a:t>;</a:t>
            </a:r>
          </a:p>
          <a:p>
            <a:pPr algn="l">
              <a:buFont typeface="Arial" panose="020B0604020202020204" pitchFamily="34" charset="0"/>
              <a:buNone/>
            </a:pPr>
            <a:endParaRPr lang="en-US" altLang="zh-CN" dirty="0"/>
          </a:p>
          <a:p>
            <a:pPr algn="l">
              <a:buFont typeface="Arial" panose="020B0604020202020204" pitchFamily="34" charset="0"/>
              <a:buNone/>
            </a:pPr>
            <a:r>
              <a:rPr lang="en-US" altLang="zh-CN" dirty="0"/>
              <a:t># </a:t>
            </a:r>
            <a:r>
              <a:rPr lang="zh-CN" altLang="en-US" dirty="0"/>
              <a:t>退出 </a:t>
            </a:r>
            <a:r>
              <a:rPr lang="en-US" altLang="zh-CN" dirty="0"/>
              <a:t>sqlite3</a:t>
            </a:r>
          </a:p>
          <a:p>
            <a:pPr algn="l">
              <a:buFont typeface="Arial" panose="020B0604020202020204" pitchFamily="34" charset="0"/>
              <a:buNone/>
            </a:pPr>
            <a:r>
              <a:rPr lang="en-US" altLang="zh-CN" dirty="0"/>
              <a:t>.quit</a:t>
            </a:r>
          </a:p>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29</a:t>
            </a:fld>
            <a:endParaRPr lang="en-US"/>
          </a:p>
        </p:txBody>
      </p:sp>
    </p:spTree>
    <p:extLst>
      <p:ext uri="{BB962C8B-B14F-4D97-AF65-F5344CB8AC3E}">
        <p14:creationId xmlns:p14="http://schemas.microsoft.com/office/powerpoint/2010/main" val="1511815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Import module</a:t>
            </a:r>
          </a:p>
          <a:p>
            <a:r>
              <a:rPr lang="en-US" altLang="zh-CN" dirty="0" err="1"/>
              <a:t>QtCore</a:t>
            </a:r>
            <a:r>
              <a:rPr lang="en-US" altLang="zh-CN" dirty="0"/>
              <a:t>, </a:t>
            </a:r>
            <a:r>
              <a:rPr lang="en-US" altLang="zh-CN" dirty="0" err="1"/>
              <a:t>QtGui</a:t>
            </a:r>
            <a:r>
              <a:rPr lang="en-US" altLang="zh-CN" dirty="0"/>
              <a:t>, and </a:t>
            </a:r>
            <a:r>
              <a:rPr lang="en-US" altLang="zh-CN" dirty="0" err="1"/>
              <a:t>QtWidgets</a:t>
            </a:r>
            <a:r>
              <a:rPr lang="en-US" altLang="zh-CN" dirty="0"/>
              <a:t> are PyQt5 modules used for creating GUI applications.</a:t>
            </a:r>
          </a:p>
          <a:p>
            <a:r>
              <a:rPr lang="en-US" altLang="zh-CN" dirty="0" err="1"/>
              <a:t>QCloseEvent</a:t>
            </a:r>
            <a:r>
              <a:rPr lang="en-US" altLang="zh-CN" dirty="0"/>
              <a:t>, </a:t>
            </a:r>
            <a:r>
              <a:rPr lang="en-US" altLang="zh-CN" dirty="0" err="1"/>
              <a:t>QWidget</a:t>
            </a:r>
            <a:r>
              <a:rPr lang="en-US" altLang="zh-CN" dirty="0"/>
              <a:t>, </a:t>
            </a:r>
            <a:r>
              <a:rPr lang="en-US" altLang="zh-CN" dirty="0" err="1"/>
              <a:t>QMessageBox</a:t>
            </a:r>
            <a:r>
              <a:rPr lang="en-US" altLang="zh-CN" dirty="0"/>
              <a:t>, </a:t>
            </a:r>
            <a:r>
              <a:rPr lang="en-US" altLang="zh-CN" dirty="0" err="1"/>
              <a:t>QApplication</a:t>
            </a:r>
            <a:r>
              <a:rPr lang="en-US" altLang="zh-CN" dirty="0"/>
              <a:t> are used to handle window close events, widgets, message boxes and application management.</a:t>
            </a:r>
          </a:p>
          <a:p>
            <a:r>
              <a:rPr lang="en-US" altLang="zh-CN" dirty="0" err="1"/>
              <a:t>DBmanager</a:t>
            </a:r>
            <a:r>
              <a:rPr lang="en-US" altLang="zh-CN" dirty="0"/>
              <a:t> is a custom module that handles database operations.</a:t>
            </a:r>
          </a:p>
          <a:p>
            <a:r>
              <a:rPr lang="en-US" altLang="zh-CN" dirty="0"/>
              <a:t>The config module is used to store global configuration.</a:t>
            </a:r>
            <a:endParaRPr lang="zh-CN" altLang="en-US" dirty="0"/>
          </a:p>
        </p:txBody>
      </p:sp>
      <p:sp>
        <p:nvSpPr>
          <p:cNvPr id="4" name="灯片编号占位符 3"/>
          <p:cNvSpPr>
            <a:spLocks noGrp="1"/>
          </p:cNvSpPr>
          <p:nvPr>
            <p:ph type="sldNum" sz="quarter" idx="5"/>
          </p:nvPr>
        </p:nvSpPr>
        <p:spPr/>
        <p:txBody>
          <a:bodyPr/>
          <a:lstStyle/>
          <a:p>
            <a:fld id="{16E30CDB-4101-455C-B876-A0221E4FC151}" type="slidenum">
              <a:rPr lang="zh-CN" altLang="en-US" smtClean="0"/>
              <a:pPr/>
              <a:t>30</a:t>
            </a:fld>
            <a:endParaRPr lang="en-US"/>
          </a:p>
        </p:txBody>
      </p:sp>
    </p:spTree>
    <p:extLst>
      <p:ext uri="{BB962C8B-B14F-4D97-AF65-F5344CB8AC3E}">
        <p14:creationId xmlns:p14="http://schemas.microsoft.com/office/powerpoint/2010/main" val="3822663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3</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7115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31</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50757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a layered architecture for task scheduling and resource allocation</a:t>
            </a:r>
          </a:p>
          <a:p>
            <a:r>
              <a:rPr lang="en-US" altLang="zh-CN" dirty="0"/>
              <a:t>1.The task starts on the user's smart device, such as a smartphone or other IoT device. Applications on these devices generate various computing tasks, which may be data analysis, image processing, etc. Each task is evaluated by a machine learning model to decide whether it should be executed locally or uploaded to a more powerful server.</a:t>
            </a:r>
          </a:p>
          <a:p>
            <a:r>
              <a:rPr lang="en-US" altLang="zh-CN" dirty="0"/>
              <a:t>2. When tasks arrive at the MEC ("Mobile Edge Computing) server or cloud server, they are placed in a task queue. The task queue is like a </a:t>
            </a:r>
            <a:r>
              <a:rPr lang="en-US" altLang="zh-CN" dirty="0">
                <a:solidFill>
                  <a:srgbClr val="FF0000"/>
                </a:solidFill>
              </a:rPr>
              <a:t>waiting area</a:t>
            </a:r>
            <a:r>
              <a:rPr lang="en-US" altLang="zh-CN" dirty="0"/>
              <a:t>, ensuring that all tasks are queued up in order to be processed.</a:t>
            </a:r>
          </a:p>
          <a:p>
            <a:r>
              <a:rPr lang="en-US" altLang="zh-CN" dirty="0"/>
              <a:t>3. cloud layer is at the top of this architecture and has more powerful processing capabilities. It is capable of handling computationally intensive tasks from below, leveraging advanced analytics techniques such as deep learning for data processing and decision support. </a:t>
            </a:r>
          </a:p>
          <a:p>
            <a:endParaRPr lang="en-US" altLang="zh-CN" dirty="0"/>
          </a:p>
          <a:p>
            <a:r>
              <a:rPr lang="zh-CN" altLang="en-US" dirty="0"/>
              <a:t>下面是具体的解释：</a:t>
            </a:r>
            <a:endParaRPr lang="en-US" altLang="zh-CN" dirty="0"/>
          </a:p>
          <a:p>
            <a:r>
              <a:rPr lang="en-US" altLang="zh-CN" dirty="0"/>
              <a:t>This figure shows a multi-layered intelligent task scheduling architecture for scheduling tasks between the cloud layer, edge computing layer (MEC), and device layer. This research mainly focuses on the edge computing layer (MEC) and the cloud layer. These scheduling algorithms mainly focus on how to efficiently allocate tasks in heterogeneous computing environments. The scheduling algorithm attempts to minimize the total time to complete all tasks (</a:t>
            </a:r>
            <a:r>
              <a:rPr lang="en-US" altLang="zh-CN" dirty="0" err="1"/>
              <a:t>makespan</a:t>
            </a:r>
            <a:r>
              <a:rPr lang="en-US" altLang="zh-CN" dirty="0"/>
              <a:t>). By predicting the completion time of each task and its dependencies, the scheduler can allocate tasks more intelligently, reduce waiting time, and improve overall efficiency.</a:t>
            </a:r>
          </a:p>
          <a:p>
            <a:endParaRPr lang="en-US" altLang="zh-CN" dirty="0"/>
          </a:p>
          <a:p>
            <a:r>
              <a:rPr lang="en-US" altLang="zh-CN" dirty="0"/>
              <a:t>Scheduler: The scheduler is not a specific processor or server, but an algorithm running on the server that is responsible for deciding which task should be executed by which processor. The scheduler evaluates each task's requirements and the status of available processors, then assigns the task to the most appropriate processor. For example, a task that requires a lot of GPU resources might be assigned to a server with corresponding hardware.</a:t>
            </a:r>
            <a:endParaRPr lang="zh-CN" altLang="en-US"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32</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64689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 algorithms introduce a two-phase approach: task prioritization and processor selection, aiming to minimize the scheduling length.</a:t>
            </a:r>
          </a:p>
          <a:p>
            <a:pPr marL="228600" indent="-228600">
              <a:buAutoNum type="arabicPeriod"/>
            </a:pPr>
            <a:r>
              <a:rPr lang="en-US" altLang="zh-CN" dirty="0"/>
              <a:t>The HEFT algorithm optimizes task scheduling by considering the earliest completion time of each task and the performance of the processor. In a cloud tier environment, it allocates tasks to servers that can complete those tasks fastest.</a:t>
            </a:r>
          </a:p>
          <a:p>
            <a:pPr marL="228600" indent="-228600">
              <a:buAutoNum type="arabicPeriod"/>
            </a:pPr>
            <a:r>
              <a:rPr lang="en-US" altLang="zh-CN" dirty="0"/>
              <a:t>The PPTS algorithm adds a predictive cost matrix (PCM) based on HEFT, which can more accurately estimate the data transmission cost and processing time between tasks. </a:t>
            </a:r>
          </a:p>
          <a:p>
            <a:pPr marL="0" indent="0">
              <a:buNone/>
            </a:pPr>
            <a:r>
              <a:rPr lang="en-US" altLang="zh-CN" dirty="0"/>
              <a:t>(In the cloud, this predictive analytics can help schedulers allocate resources more efficiently, especially when tasks have complex dependencies.)</a:t>
            </a:r>
          </a:p>
          <a:p>
            <a:r>
              <a:rPr lang="en-US" altLang="zh-CN" dirty="0"/>
              <a:t>3. A unique feature is its ability to "look ahead" by considering the "out-degree" of tasks during the prioritization phase and adopting a "downward-upward" approach during the processor selection phase.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33</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56651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handling the variability in performance across different processors.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34</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44819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
            </a:r>
            <a:r>
              <a:rPr lang="en-US" altLang="zh-CN" dirty="0"/>
              <a:t>Both DAG (directed acyclic graph) and computational cost are part of the core of the HEFT algorithm.</a:t>
            </a:r>
            <a:r>
              <a:rPr lang="zh-CN" altLang="en-US" dirty="0"/>
              <a:t>）</a:t>
            </a:r>
            <a:endParaRPr lang="en-US" altLang="zh-CN" dirty="0"/>
          </a:p>
          <a:p>
            <a:r>
              <a:rPr lang="en-US" altLang="zh-CN" dirty="0" err="1"/>
              <a:t>dag</a:t>
            </a:r>
            <a:r>
              <a:rPr lang="en-US" altLang="zh-CN" dirty="0"/>
              <a:t> represents the dependency between tasks, and </a:t>
            </a:r>
            <a:r>
              <a:rPr lang="en-US" altLang="zh-CN" dirty="0" err="1"/>
              <a:t>computation_costs</a:t>
            </a:r>
            <a:r>
              <a:rPr lang="en-US" altLang="zh-CN" dirty="0"/>
              <a:t> is the execution time of each task on different processors.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35</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58548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a:t>
            </a:r>
            <a:r>
              <a:rPr lang="en-US" altLang="zh-CN" dirty="0"/>
              <a:t>This structure facilitates subsequent quick access to the communication costs between any two tasks when calculating the upward ranking of tasks.</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36</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90911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Calculate the average c </a:t>
            </a:r>
            <a:r>
              <a:rPr lang="en-US" altLang="zh-CN" dirty="0" err="1"/>
              <a:t>c</a:t>
            </a:r>
            <a:r>
              <a:rPr lang="en-US" altLang="zh-CN" dirty="0"/>
              <a:t> of the task on 3 processors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37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40418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 The function is designed to be called recursively.</a:t>
            </a:r>
          </a:p>
          <a:p>
            <a:r>
              <a:rPr lang="en-US" altLang="zh-CN" b="0" i="0" dirty="0">
                <a:solidFill>
                  <a:srgbClr val="0D0D0D"/>
                </a:solidFill>
                <a:effectLst/>
                <a:highlight>
                  <a:srgbClr val="FFFFFF"/>
                </a:highlight>
                <a:latin typeface="Söhne"/>
              </a:rPr>
              <a:t>- It checks if the current task's upward rank has already been calculated and stored in a cache. If so, it returns the cached value (to avoid redundant calculations.)</a:t>
            </a:r>
          </a:p>
          <a:p>
            <a:r>
              <a:rPr lang="en-US" altLang="zh-CN" b="0" i="0" dirty="0">
                <a:solidFill>
                  <a:srgbClr val="0D0D0D"/>
                </a:solidFill>
                <a:effectLst/>
                <a:highlight>
                  <a:srgbClr val="FFFFFF"/>
                </a:highlight>
                <a:latin typeface="Söhne"/>
              </a:rPr>
              <a:t>- If the task is not in the cache, the function looks for successor tasks in the DAG that depend on the current task.</a:t>
            </a:r>
          </a:p>
          <a:p>
            <a:pPr marL="171450" indent="-171450">
              <a:buFontTx/>
              <a:buChar char="-"/>
            </a:pPr>
            <a:r>
              <a:rPr lang="en-US" altLang="zh-CN" b="0" i="0" dirty="0">
                <a:solidFill>
                  <a:srgbClr val="0D0D0D"/>
                </a:solidFill>
                <a:effectLst/>
                <a:highlight>
                  <a:srgbClr val="FFFFFF"/>
                </a:highlight>
                <a:latin typeface="Söhne"/>
              </a:rPr>
              <a:t>If there are no successors, the function stores the task’s average computation cost in the cache and returns it. </a:t>
            </a:r>
          </a:p>
          <a:p>
            <a:pPr marL="0" indent="0">
              <a:buFontTx/>
              <a:buNone/>
            </a:pPr>
            <a:r>
              <a:rPr lang="en-US" altLang="zh-CN" b="0" i="0" dirty="0">
                <a:solidFill>
                  <a:srgbClr val="0D0D0D"/>
                </a:solidFill>
                <a:effectLst/>
                <a:highlight>
                  <a:srgbClr val="FFFFFF"/>
                </a:highlight>
                <a:latin typeface="Söhne"/>
              </a:rPr>
              <a:t>(The average costs are given by the `</a:t>
            </a:r>
            <a:r>
              <a:rPr lang="en-US" altLang="zh-CN" b="0" i="0" dirty="0" err="1">
                <a:solidFill>
                  <a:srgbClr val="0D0D0D"/>
                </a:solidFill>
                <a:effectLst/>
                <a:highlight>
                  <a:srgbClr val="FFFFFF"/>
                </a:highlight>
                <a:latin typeface="Söhne"/>
              </a:rPr>
              <a:t>avg_costs</a:t>
            </a:r>
            <a:r>
              <a:rPr lang="en-US" altLang="zh-CN" b="0" i="0" dirty="0">
                <a:solidFill>
                  <a:srgbClr val="0D0D0D"/>
                </a:solidFill>
                <a:effectLst/>
                <a:highlight>
                  <a:srgbClr val="FFFFFF"/>
                </a:highlight>
                <a:latin typeface="Söhne"/>
              </a:rPr>
              <a:t>` list, indexed by one less than the task number.)</a:t>
            </a:r>
          </a:p>
          <a:p>
            <a:r>
              <a:rPr lang="en-US" altLang="zh-CN" b="0" i="0" dirty="0">
                <a:solidFill>
                  <a:srgbClr val="0D0D0D"/>
                </a:solidFill>
                <a:effectLst/>
                <a:highlight>
                  <a:srgbClr val="FFFFFF"/>
                </a:highlight>
                <a:latin typeface="Söhne"/>
              </a:rPr>
              <a:t>- If there are successors, the function calculates the maximum of the sums of the upward rank of each successor and the average communication cost from the current task to that successor. (The `</a:t>
            </a:r>
            <a:r>
              <a:rPr lang="en-US" altLang="zh-CN" b="0" i="0" dirty="0" err="1">
                <a:solidFill>
                  <a:srgbClr val="0D0D0D"/>
                </a:solidFill>
                <a:effectLst/>
                <a:highlight>
                  <a:srgbClr val="FFFFFF"/>
                </a:highlight>
                <a:latin typeface="Söhne"/>
              </a:rPr>
              <a:t>avg_comm_costs</a:t>
            </a:r>
            <a:r>
              <a:rPr lang="en-US" altLang="zh-CN" b="0" i="0" dirty="0">
                <a:solidFill>
                  <a:srgbClr val="0D0D0D"/>
                </a:solidFill>
                <a:effectLst/>
                <a:highlight>
                  <a:srgbClr val="FFFFFF"/>
                </a:highlight>
                <a:latin typeface="Söhne"/>
              </a:rPr>
              <a:t>` dictionary contains these communication costs.)</a:t>
            </a:r>
          </a:p>
          <a:p>
            <a:r>
              <a:rPr lang="en-US" altLang="zh-CN" b="0" i="0" dirty="0">
                <a:solidFill>
                  <a:srgbClr val="0D0D0D"/>
                </a:solidFill>
                <a:effectLst/>
                <a:highlight>
                  <a:srgbClr val="FFFFFF"/>
                </a:highlight>
                <a:latin typeface="Söhne"/>
              </a:rPr>
              <a:t>- The upward rank of the current task is then determined by adding its own average computation cost to the maximum sum calculated from its successors.</a:t>
            </a:r>
          </a:p>
          <a:p>
            <a:r>
              <a:rPr lang="en-US" altLang="zh-CN" b="0"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存储已经计算过的任务的排名。这样可以避免重复计算同一个任务的向上排名，提高效率，大量任务和复杂依赖关系的</a:t>
            </a:r>
            <a:r>
              <a:rPr lang="en-US" altLang="zh-CN" b="0" i="0" dirty="0">
                <a:solidFill>
                  <a:srgbClr val="0D0D0D"/>
                </a:solidFill>
                <a:effectLst/>
                <a:highlight>
                  <a:srgbClr val="FFFFFF"/>
                </a:highlight>
                <a:latin typeface="Söhne"/>
              </a:rPr>
              <a:t>DAG</a:t>
            </a:r>
          </a:p>
          <a:p>
            <a:r>
              <a:rPr lang="en-US" altLang="zh-CN" dirty="0" err="1">
                <a:solidFill>
                  <a:srgbClr val="2E95D3"/>
                </a:solidFill>
                <a:effectLst/>
              </a:rPr>
              <a:t>succ</a:t>
            </a:r>
            <a:r>
              <a:rPr lang="en-US" altLang="zh-CN" dirty="0">
                <a:solidFill>
                  <a:srgbClr val="2E95D3"/>
                </a:solidFill>
                <a:effectLst/>
              </a:rPr>
              <a:t> </a:t>
            </a:r>
            <a:r>
              <a:rPr lang="zh-CN" altLang="en-US" dirty="0">
                <a:solidFill>
                  <a:srgbClr val="2E95D3"/>
                </a:solidFill>
                <a:effectLst/>
              </a:rPr>
              <a:t>→</a:t>
            </a:r>
            <a:r>
              <a:rPr lang="zh-CN" altLang="en-US" b="0" i="0" dirty="0">
                <a:solidFill>
                  <a:srgbClr val="0D0D0D"/>
                </a:solidFill>
                <a:effectLst/>
                <a:highlight>
                  <a:srgbClr val="FFFFFF"/>
                </a:highlight>
                <a:latin typeface="Söhne"/>
              </a:rPr>
              <a:t>从 </a:t>
            </a:r>
            <a:r>
              <a:rPr lang="en-US" altLang="zh-CN" dirty="0" err="1"/>
              <a:t>dag</a:t>
            </a:r>
            <a:r>
              <a:rPr lang="zh-CN" altLang="en-US" b="0" i="0" dirty="0">
                <a:solidFill>
                  <a:srgbClr val="0D0D0D"/>
                </a:solidFill>
                <a:effectLst/>
                <a:highlight>
                  <a:srgbClr val="FFFFFF"/>
                </a:highlight>
                <a:latin typeface="Söhne"/>
              </a:rPr>
              <a:t> 中获取当前任务 </a:t>
            </a:r>
            <a:r>
              <a:rPr lang="en-US" altLang="zh-CN" dirty="0"/>
              <a:t>task</a:t>
            </a:r>
            <a:r>
              <a:rPr lang="zh-CN" altLang="en-US" b="0" i="0" dirty="0">
                <a:solidFill>
                  <a:srgbClr val="0D0D0D"/>
                </a:solidFill>
                <a:effectLst/>
                <a:highlight>
                  <a:srgbClr val="FFFFFF"/>
                </a:highlight>
                <a:latin typeface="Söhne"/>
              </a:rPr>
              <a:t> 的所有后继任务</a:t>
            </a:r>
            <a:endParaRPr lang="en-US" altLang="zh-CN" dirty="0">
              <a:solidFill>
                <a:srgbClr val="2E95D3"/>
              </a:solidFill>
              <a:effectLst/>
            </a:endParaRPr>
          </a:p>
          <a:p>
            <a:r>
              <a:rPr lang="en-US" altLang="zh-CN" dirty="0">
                <a:solidFill>
                  <a:srgbClr val="2E95D3"/>
                </a:solidFill>
                <a:effectLst/>
              </a:rPr>
              <a:t>if</a:t>
            </a:r>
            <a:r>
              <a:rPr lang="en-US" altLang="zh-CN" dirty="0">
                <a:effectLst/>
              </a:rPr>
              <a:t> </a:t>
            </a:r>
            <a:r>
              <a:rPr lang="en-US" altLang="zh-CN" dirty="0">
                <a:solidFill>
                  <a:srgbClr val="2E95D3"/>
                </a:solidFill>
                <a:effectLst/>
              </a:rPr>
              <a:t>not</a:t>
            </a:r>
            <a:r>
              <a:rPr lang="en-US" altLang="zh-CN" dirty="0">
                <a:effectLst/>
              </a:rPr>
              <a:t> </a:t>
            </a:r>
            <a:r>
              <a:rPr lang="en-US" altLang="zh-CN" dirty="0" err="1">
                <a:effectLst/>
              </a:rPr>
              <a:t>succs</a:t>
            </a:r>
            <a:r>
              <a:rPr lang="en-US" altLang="zh-CN" dirty="0">
                <a:effectLst/>
              </a:rPr>
              <a:t> </a:t>
            </a:r>
            <a:r>
              <a:rPr lang="zh-CN" altLang="en-US" dirty="0">
                <a:effectLst/>
              </a:rPr>
              <a:t>→ </a:t>
            </a:r>
            <a:r>
              <a:rPr lang="zh-CN" altLang="en-US" b="0" i="0" dirty="0">
                <a:solidFill>
                  <a:srgbClr val="0D0D0D"/>
                </a:solidFill>
                <a:effectLst/>
                <a:highlight>
                  <a:srgbClr val="FFFFFF"/>
                </a:highlight>
                <a:latin typeface="Söhne"/>
              </a:rPr>
              <a:t>如果当前任务没有后继任务，说明它是终端任务。此时，其向上排名就是其自身的平均计算成本。因为没有后继任务，所以不需要考虑后继任务的影响。计算结果被保存到缓存中，并返回。</a:t>
            </a:r>
            <a:endParaRPr lang="en-US" altLang="zh-CN" b="0" i="0" dirty="0">
              <a:solidFill>
                <a:srgbClr val="0D0D0D"/>
              </a:solidFill>
              <a:effectLst/>
              <a:highlight>
                <a:srgbClr val="FFFFFF"/>
              </a:highlight>
              <a:latin typeface="Söhne"/>
            </a:endParaRPr>
          </a:p>
          <a:p>
            <a:r>
              <a:rPr lang="zh-CN" altLang="en-US" b="0" i="0" dirty="0">
                <a:solidFill>
                  <a:srgbClr val="0D0D0D"/>
                </a:solidFill>
                <a:effectLst/>
                <a:highlight>
                  <a:srgbClr val="FFFFFF"/>
                </a:highlight>
                <a:latin typeface="Söhne"/>
              </a:rPr>
              <a:t>计算当前任务的所有后继任务的最大排名值。对于每一个后继任务 。加上从当前任务 </a:t>
            </a:r>
            <a:r>
              <a:rPr lang="en-US" altLang="zh-CN" dirty="0"/>
              <a:t>task</a:t>
            </a:r>
            <a:r>
              <a:rPr lang="zh-CN" altLang="en-US" b="0" i="0" dirty="0">
                <a:solidFill>
                  <a:srgbClr val="0D0D0D"/>
                </a:solidFill>
                <a:effectLst/>
                <a:highlight>
                  <a:srgbClr val="FFFFFF"/>
                </a:highlight>
                <a:latin typeface="Söhne"/>
              </a:rPr>
              <a:t> 到后继任务 </a:t>
            </a:r>
            <a:r>
              <a:rPr lang="en-US" altLang="zh-CN" dirty="0" err="1"/>
              <a:t>succ</a:t>
            </a:r>
            <a:r>
              <a:rPr lang="zh-CN" altLang="en-US" b="0" i="0" dirty="0">
                <a:solidFill>
                  <a:srgbClr val="0D0D0D"/>
                </a:solidFill>
                <a:effectLst/>
                <a:highlight>
                  <a:srgbClr val="FFFFFF"/>
                </a:highlight>
                <a:latin typeface="Söhne"/>
              </a:rPr>
              <a:t> 的通信成本。</a:t>
            </a:r>
            <a:endParaRPr lang="en-US" altLang="zh-CN" b="0" i="0" dirty="0">
              <a:solidFill>
                <a:srgbClr val="0D0D0D"/>
              </a:solidFill>
              <a:effectLst/>
              <a:highlight>
                <a:srgbClr val="FFFFFF"/>
              </a:highlight>
              <a:latin typeface="Söhne"/>
            </a:endParaRPr>
          </a:p>
          <a:p>
            <a:endParaRPr lang="en-US" altLang="zh-CN" b="0" i="0" dirty="0">
              <a:solidFill>
                <a:srgbClr val="0D0D0D"/>
              </a:solidFill>
              <a:effectLst/>
              <a:highlight>
                <a:srgbClr val="FFFFFF"/>
              </a:highlight>
              <a:latin typeface="Söhne"/>
            </a:endParaRPr>
          </a:p>
          <a:p>
            <a:r>
              <a:rPr lang="zh-CN" altLang="en-US" b="0" i="0" dirty="0">
                <a:solidFill>
                  <a:srgbClr val="0D0D0D"/>
                </a:solidFill>
                <a:effectLst/>
                <a:highlight>
                  <a:srgbClr val="FFFFFF"/>
                </a:highlight>
                <a:latin typeface="Söhne"/>
              </a:rPr>
              <a:t>自身的平均计算成本加上其所有后继任务中的最大排名值，并将这个结果保存到缓存中。</a:t>
            </a:r>
            <a:r>
              <a:rPr lang="en-US" altLang="zh-CN" b="0" i="0" dirty="0">
                <a:solidFill>
                  <a:srgbClr val="0D0D0D"/>
                </a:solidFill>
                <a:effectLst/>
                <a:highlight>
                  <a:srgbClr val="FFFFFF"/>
                </a:highlight>
                <a:latin typeface="Söhne"/>
              </a:rPr>
              <a:t>)</a:t>
            </a:r>
          </a:p>
          <a:p>
            <a:endParaRPr lang="zh-CN" altLang="en-US" b="0" i="0" dirty="0">
              <a:solidFill>
                <a:srgbClr val="0D0D0D"/>
              </a:solidFill>
              <a:effectLst/>
              <a:highlight>
                <a:srgbClr val="FFFFFF"/>
              </a:highlight>
              <a:latin typeface="Söhne"/>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38</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65762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0D0D0D"/>
                </a:solidFill>
                <a:effectLst/>
                <a:highlight>
                  <a:srgbClr val="FFFFFF"/>
                </a:highlight>
                <a:latin typeface="Söhne"/>
              </a:rPr>
              <a:t>After computing the "upward rank" of a task, then we perform them in descending order of ranking, tasks with higher rankings will be given priority.</a:t>
            </a:r>
          </a:p>
          <a:p>
            <a:endParaRPr lang="en-US" altLang="zh-CN" b="0" i="0" dirty="0">
              <a:solidFill>
                <a:srgbClr val="0D0D0D"/>
              </a:solidFill>
              <a:effectLst/>
              <a:highlight>
                <a:srgbClr val="FFFFFF"/>
              </a:highlight>
              <a:latin typeface="Söhne"/>
            </a:endParaRPr>
          </a:p>
          <a:p>
            <a:r>
              <a:rPr lang="en-US" altLang="zh-CN" b="0"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由于 </a:t>
            </a:r>
            <a:r>
              <a:rPr lang="en-US" altLang="zh-CN" dirty="0"/>
              <a:t>cache</a:t>
            </a:r>
            <a:r>
              <a:rPr lang="zh-CN" altLang="en-US" b="0" i="0" dirty="0">
                <a:solidFill>
                  <a:srgbClr val="0D0D0D"/>
                </a:solidFill>
                <a:effectLst/>
                <a:highlight>
                  <a:srgbClr val="FFFFFF"/>
                </a:highlight>
                <a:latin typeface="Söhne"/>
              </a:rPr>
              <a:t> 在函数定义中被设定为默认参数，其默认值是一个空字典 </a:t>
            </a:r>
            <a:r>
              <a:rPr lang="en-US" altLang="zh-CN" dirty="0"/>
              <a:t>{}</a:t>
            </a:r>
            <a:r>
              <a:rPr lang="zh-CN" altLang="en-US" b="0" i="0" dirty="0">
                <a:solidFill>
                  <a:srgbClr val="0D0D0D"/>
                </a:solidFill>
                <a:effectLst/>
                <a:highlight>
                  <a:srgbClr val="FFFFFF"/>
                </a:highlight>
                <a:latin typeface="Söhne"/>
              </a:rPr>
              <a:t>，因此在调用 </a:t>
            </a:r>
            <a:r>
              <a:rPr lang="en-US" altLang="zh-CN" dirty="0" err="1"/>
              <a:t>upward_rank</a:t>
            </a:r>
            <a:r>
              <a:rPr lang="zh-CN" altLang="en-US" b="0" i="0" dirty="0">
                <a:solidFill>
                  <a:srgbClr val="0D0D0D"/>
                </a:solidFill>
                <a:effectLst/>
                <a:highlight>
                  <a:srgbClr val="FFFFFF"/>
                </a:highlight>
                <a:latin typeface="Söhne"/>
              </a:rPr>
              <a:t> 函数时不显式提供这个参数也是可行的。</a:t>
            </a:r>
            <a:endParaRPr lang="en-US" altLang="zh-CN" b="0" i="0" dirty="0">
              <a:solidFill>
                <a:srgbClr val="0D0D0D"/>
              </a:solidFill>
              <a:effectLst/>
              <a:highlight>
                <a:srgbClr val="FFFFFF"/>
              </a:highlight>
              <a:latin typeface="Söhne"/>
            </a:endParaRPr>
          </a:p>
          <a:p>
            <a:r>
              <a:rPr lang="en-US" altLang="zh-CN" b="0" i="0" dirty="0">
                <a:solidFill>
                  <a:srgbClr val="0D0D0D"/>
                </a:solidFill>
                <a:effectLst/>
                <a:highlight>
                  <a:srgbClr val="FFFFFF"/>
                </a:highlight>
                <a:latin typeface="Söhne"/>
              </a:rPr>
              <a:t>Performed in descending order of ranking, tasks with higher rankings (i.e. those with greater computational and communication costs) will be given priority.</a:t>
            </a:r>
          </a:p>
          <a:p>
            <a:r>
              <a:rPr lang="en-US" altLang="zh-CN" b="0" i="0" dirty="0">
                <a:solidFill>
                  <a:srgbClr val="0D0D0D"/>
                </a:solidFill>
                <a:effectLst/>
                <a:highlight>
                  <a:srgbClr val="FFFFFF"/>
                </a:highlight>
                <a:latin typeface="Söhne"/>
              </a:rPr>
              <a:t>(HEFT</a:t>
            </a:r>
            <a:r>
              <a:rPr lang="zh-CN" altLang="en-US" b="0" i="0" dirty="0">
                <a:solidFill>
                  <a:srgbClr val="0D0D0D"/>
                </a:solidFill>
                <a:effectLst/>
                <a:highlight>
                  <a:srgbClr val="FFFFFF"/>
                </a:highlight>
                <a:latin typeface="Söhne"/>
              </a:rPr>
              <a:t>试图尽早完成那些对整体工作流完成时间影响最大的任务</a:t>
            </a:r>
            <a:r>
              <a:rPr lang="en-US" altLang="zh-CN" b="0" i="0" dirty="0">
                <a:solidFill>
                  <a:srgbClr val="0D0D0D"/>
                </a:solidFill>
                <a:effectLst/>
                <a:highlight>
                  <a:srgbClr val="FFFFFF"/>
                </a:highlight>
                <a:latin typeface="Söhne"/>
              </a:rPr>
              <a:t>HEFT attempts to complete those tasks as early as possible that have the greatest impact on the overall workflow completion time</a:t>
            </a:r>
            <a:r>
              <a:rPr lang="zh-CN" altLang="en-US" b="0" i="0" dirty="0">
                <a:solidFill>
                  <a:srgbClr val="0D0D0D"/>
                </a:solidFill>
                <a:effectLst/>
                <a:highlight>
                  <a:srgbClr val="FFFFFF"/>
                </a:highlight>
                <a:latin typeface="Söhne"/>
              </a:rPr>
              <a:t>。</a:t>
            </a:r>
            <a:r>
              <a:rPr lang="en-US" altLang="zh-CN" b="0" i="0" dirty="0">
                <a:solidFill>
                  <a:srgbClr val="0D0D0D"/>
                </a:solidFill>
                <a:effectLst/>
                <a:highlight>
                  <a:srgbClr val="FFFFFF"/>
                </a:highlight>
                <a:latin typeface="Söhne"/>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39</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21793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At this stage, we need to assign a processor to each task in the task list previously sorted by upward ranking and calculate the EFT of the task</a:t>
            </a:r>
          </a:p>
          <a:p>
            <a:r>
              <a:rPr lang="en-US" altLang="zh-CN" b="0"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在这一阶段，我们需要为之前按照向上排名排序的任务列表中的每个任务分配一个处理器，并计算任务的最早完成时间（</a:t>
            </a:r>
            <a:r>
              <a:rPr lang="en-US" altLang="zh-CN" b="0" i="0" dirty="0">
                <a:solidFill>
                  <a:srgbClr val="0D0D0D"/>
                </a:solidFill>
                <a:effectLst/>
                <a:highlight>
                  <a:srgbClr val="FFFFFF"/>
                </a:highlight>
                <a:latin typeface="Söhne"/>
              </a:rPr>
              <a:t>EFT</a:t>
            </a:r>
            <a:r>
              <a:rPr lang="zh-CN" altLang="en-US" b="0" i="0" dirty="0">
                <a:solidFill>
                  <a:srgbClr val="0D0D0D"/>
                </a:solidFill>
                <a:effectLst/>
                <a:highlight>
                  <a:srgbClr val="FFFFFF"/>
                </a:highlight>
                <a:latin typeface="Söhne"/>
              </a:rPr>
              <a:t>）</a:t>
            </a:r>
            <a:endParaRPr lang="en-US" altLang="zh-CN" b="0" i="0" dirty="0">
              <a:solidFill>
                <a:srgbClr val="0D0D0D"/>
              </a:solidFill>
              <a:effectLst/>
              <a:highlight>
                <a:srgbClr val="FFFFFF"/>
              </a:highlight>
              <a:latin typeface="Söhne"/>
            </a:endParaRPr>
          </a:p>
          <a:p>
            <a:r>
              <a:rPr lang="en-US" altLang="zh-CN" b="0" i="0" dirty="0" err="1">
                <a:solidFill>
                  <a:srgbClr val="0D0D0D"/>
                </a:solidFill>
                <a:effectLst/>
                <a:highlight>
                  <a:srgbClr val="FFFFFF"/>
                </a:highlight>
                <a:latin typeface="Söhne"/>
              </a:rPr>
              <a:t>succ</a:t>
            </a:r>
            <a:r>
              <a:rPr lang="en-US" altLang="zh-CN" b="0" i="0" dirty="0">
                <a:solidFill>
                  <a:srgbClr val="0D0D0D"/>
                </a:solidFill>
                <a:effectLst/>
                <a:highlight>
                  <a:srgbClr val="FFFFFF"/>
                </a:highlight>
                <a:latin typeface="Söhne"/>
              </a:rPr>
              <a:t> and EFT</a:t>
            </a:r>
          </a:p>
          <a:p>
            <a:r>
              <a:rPr lang="zh-CN" altLang="en-US" b="0" i="0" dirty="0">
                <a:solidFill>
                  <a:srgbClr val="0D0D0D"/>
                </a:solidFill>
                <a:effectLst/>
                <a:highlight>
                  <a:srgbClr val="FFFFFF"/>
                </a:highlight>
                <a:latin typeface="Söhne"/>
              </a:rPr>
              <a:t>每个处理器上最后一个任务的结束时间 </a:t>
            </a:r>
            <a:r>
              <a:rPr lang="en-US" altLang="zh-CN" b="0" i="0" dirty="0">
                <a:solidFill>
                  <a:srgbClr val="0D0D0D"/>
                </a:solidFill>
                <a:effectLst/>
                <a:highlight>
                  <a:srgbClr val="FFFFFF"/>
                </a:highlight>
                <a:latin typeface="Söhne"/>
              </a:rPr>
              <a:t>The end time of the last task on each processor)</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40</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49466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4</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08983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We iterate through each task, checking each processor through the inner loop, and calculate the EST and EFT if the task is executed on that processor. </a:t>
            </a:r>
          </a:p>
          <a:p>
            <a:r>
              <a:rPr lang="en-US" altLang="zh-CN" dirty="0"/>
              <a:t>After calculating the EFT, we select the processor that gives the minimum EFT</a:t>
            </a:r>
          </a:p>
          <a:p>
            <a:endParaRPr lang="en-US" altLang="zh-CN" dirty="0"/>
          </a:p>
          <a:p>
            <a:r>
              <a:rPr lang="en-US" altLang="zh-CN" dirty="0"/>
              <a:t>(</a:t>
            </a:r>
            <a:r>
              <a:rPr lang="en-US" altLang="zh-CN" dirty="0">
                <a:effectLst/>
                <a:highlight>
                  <a:srgbClr val="FDFDFD"/>
                </a:highlight>
                <a:latin typeface="Segoe UI Web (West European)"/>
              </a:rPr>
              <a:t>Next, we iterate through each task, checking each processor through an inner loop, and calculating the earliest start time (EST) and early finish time (EFT) if the task is executed on that processor. </a:t>
            </a:r>
          </a:p>
          <a:p>
            <a:r>
              <a:rPr lang="en-US" altLang="zh-CN" dirty="0">
                <a:effectLst/>
                <a:highlight>
                  <a:srgbClr val="FDFDFD"/>
                </a:highlight>
                <a:latin typeface="Segoe UI Web (West European)"/>
              </a:rPr>
              <a:t>In particular, if a task has a front-loading dependency that has been completed on other processors, we need to add the communication time to determine the true EST. After calculating the EFT, we choose the processor that gives the minimum EFT)</a:t>
            </a:r>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41</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16474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43</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45759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dirty="0"/>
              <a:t>HEFT focuses primarily on minimizing EFT without considering the global impact of task ordering</a:t>
            </a:r>
          </a:p>
          <a:p>
            <a:pPr marL="171450" indent="-171450">
              <a:buFont typeface="Wingdings" panose="05000000000000000000" pitchFamily="2" charset="2"/>
              <a:buChar char="l"/>
            </a:pPr>
            <a:r>
              <a:rPr lang="en-US" altLang="zh-CN" dirty="0"/>
              <a:t>PPTS introduces a novel approach by incorporating a lookahead feature</a:t>
            </a:r>
          </a:p>
          <a:p>
            <a:pPr marL="0" indent="0">
              <a:buFont typeface="Wingdings" panose="05000000000000000000" pitchFamily="2" charset="2"/>
              <a:buNone/>
            </a:pPr>
            <a:r>
              <a:rPr lang="en-US" altLang="zh-CN" dirty="0"/>
              <a:t>(in both the task prioritizing and processor selection phases)</a:t>
            </a:r>
          </a:p>
          <a:p>
            <a:r>
              <a:rPr lang="en-US" altLang="zh-CN" dirty="0"/>
              <a:t>(to evaluate the costs, which allows for prioritizing tasks based on their future impact on the schedule, thus maintaining a global perspective from the start)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44</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58737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exit task (</a:t>
            </a:r>
            <a:r>
              <a:rPr lang="zh-CN" altLang="en-US" b="0" i="0" dirty="0">
                <a:solidFill>
                  <a:srgbClr val="0D0D0D"/>
                </a:solidFill>
                <a:effectLst/>
                <a:highlight>
                  <a:srgbClr val="FFFFFF"/>
                </a:highlight>
                <a:latin typeface="Söhne"/>
              </a:rPr>
              <a:t>记录当前任务到终点的最大</a:t>
            </a:r>
            <a:r>
              <a:rPr lang="en-US" altLang="zh-CN" b="0" i="0" dirty="0">
                <a:solidFill>
                  <a:srgbClr val="0D0D0D"/>
                </a:solidFill>
                <a:effectLst/>
                <a:highlight>
                  <a:srgbClr val="FFFFFF"/>
                </a:highlight>
                <a:latin typeface="Söhne"/>
              </a:rPr>
              <a:t>pc)</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45</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72065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0" i="0" dirty="0">
                <a:solidFill>
                  <a:srgbClr val="0D0D0D"/>
                </a:solidFill>
                <a:effectLst/>
                <a:highlight>
                  <a:srgbClr val="FFFFFF"/>
                </a:highlight>
                <a:latin typeface="Söhne"/>
              </a:rPr>
              <a:t>the code is calculating the estimated maximum execution cost for a given task on a given processor, considering both the computation costs of the task itself and its successors, as well as communication costs between tasks scheduled on different processors. </a:t>
            </a:r>
          </a:p>
          <a:p>
            <a:pPr algn="l">
              <a:buFont typeface="Arial" panose="020B0604020202020204" pitchFamily="34" charset="0"/>
              <a:buChar char="•"/>
            </a:pPr>
            <a:r>
              <a:rPr lang="en-US" altLang="zh-CN" b="0" i="0" dirty="0">
                <a:solidFill>
                  <a:srgbClr val="0D0D0D"/>
                </a:solidFill>
                <a:effectLst/>
                <a:highlight>
                  <a:srgbClr val="FFFFFF"/>
                </a:highlight>
                <a:latin typeface="Söhne"/>
              </a:rPr>
              <a:t>This cost is then stored in a matrix that is likely used to guide the task scheduling decisions to minimize the total execution time of all tasks.</a:t>
            </a:r>
          </a:p>
          <a:p>
            <a:pPr algn="l">
              <a:buFont typeface="Arial" panose="020B0604020202020204" pitchFamily="34" charset="0"/>
              <a:buChar char="•"/>
            </a:pPr>
            <a:endParaRPr lang="en-US" altLang="zh-CN" b="0" i="0" dirty="0">
              <a:solidFill>
                <a:srgbClr val="0D0D0D"/>
              </a:solidFill>
              <a:effectLst/>
              <a:highlight>
                <a:srgbClr val="FFFFFF"/>
              </a:highlight>
              <a:latin typeface="Söhne"/>
            </a:endParaRPr>
          </a:p>
          <a:p>
            <a:pPr algn="l">
              <a:buFont typeface="Arial" panose="020B0604020202020204" pitchFamily="34" charset="0"/>
              <a:buChar char="•"/>
            </a:pPr>
            <a:r>
              <a:rPr lang="en-US" altLang="zh-CN" b="0" i="0" dirty="0">
                <a:solidFill>
                  <a:srgbClr val="0D0D0D"/>
                </a:solidFill>
                <a:effectLst/>
                <a:highlight>
                  <a:srgbClr val="FFFFFF"/>
                </a:highlight>
                <a:latin typeface="Söhne"/>
              </a:rPr>
              <a:t>(if</a:t>
            </a:r>
            <a:r>
              <a:rPr lang="zh-CN" altLang="en-US" b="0" i="0" dirty="0">
                <a:solidFill>
                  <a:srgbClr val="0D0D0D"/>
                </a:solidFill>
                <a:effectLst/>
                <a:highlight>
                  <a:srgbClr val="FFFFFF"/>
                </a:highlight>
                <a:latin typeface="Söhne"/>
              </a:rPr>
              <a:t> </a:t>
            </a:r>
            <a:r>
              <a:rPr lang="en-US" altLang="zh-CN" b="0" i="0" dirty="0">
                <a:solidFill>
                  <a:srgbClr val="0D0D0D"/>
                </a:solidFill>
                <a:effectLst/>
                <a:highlight>
                  <a:srgbClr val="FFFFFF"/>
                </a:highlight>
                <a:latin typeface="Söhne"/>
              </a:rPr>
              <a:t>processor of </a:t>
            </a:r>
            <a:r>
              <a:rPr lang="en-US" altLang="zh-CN" b="0" i="0" dirty="0" err="1">
                <a:solidFill>
                  <a:srgbClr val="0D0D0D"/>
                </a:solidFill>
                <a:effectLst/>
                <a:highlight>
                  <a:srgbClr val="FFFFFF"/>
                </a:highlight>
                <a:latin typeface="Söhne"/>
              </a:rPr>
              <a:t>succ_task</a:t>
            </a:r>
            <a:r>
              <a:rPr lang="en-US" altLang="zh-CN" b="0" i="0" dirty="0">
                <a:solidFill>
                  <a:srgbClr val="0D0D0D"/>
                </a:solidFill>
                <a:effectLst/>
                <a:highlight>
                  <a:srgbClr val="FFFFFF"/>
                </a:highlight>
                <a:latin typeface="Söhne"/>
              </a:rPr>
              <a:t> != processor of current task</a:t>
            </a:r>
          </a:p>
          <a:p>
            <a:pPr algn="l">
              <a:buFont typeface="Arial" panose="020B0604020202020204" pitchFamily="34" charset="0"/>
              <a:buNone/>
            </a:pPr>
            <a:r>
              <a:rPr lang="en-US" altLang="zh-CN" b="0" i="0" dirty="0">
                <a:solidFill>
                  <a:srgbClr val="0D0D0D"/>
                </a:solidFill>
                <a:effectLst/>
                <a:highlight>
                  <a:srgbClr val="FFFFFF"/>
                </a:highlight>
                <a:latin typeface="Söhne"/>
              </a:rPr>
              <a:t>+cc</a:t>
            </a:r>
          </a:p>
          <a:p>
            <a:pPr algn="l">
              <a:buFont typeface="Arial" panose="020B0604020202020204" pitchFamily="34" charset="0"/>
              <a:buNone/>
            </a:pPr>
            <a:r>
              <a:rPr lang="en-US" altLang="zh-CN" b="0" i="0" dirty="0">
                <a:solidFill>
                  <a:srgbClr val="0D0D0D"/>
                </a:solidFill>
                <a:effectLst/>
                <a:highlight>
                  <a:srgbClr val="FFFFFF"/>
                </a:highlight>
                <a:latin typeface="Söhne"/>
              </a:rPr>
              <a:t>if they are in the same processor, then +0</a:t>
            </a:r>
          </a:p>
          <a:p>
            <a:pPr algn="l">
              <a:buFont typeface="Arial" panose="020B0604020202020204" pitchFamily="34" charset="0"/>
              <a:buNone/>
            </a:pPr>
            <a:endParaRPr lang="en-US" altLang="zh-CN" b="0" i="0" dirty="0">
              <a:solidFill>
                <a:srgbClr val="0D0D0D"/>
              </a:solidFill>
              <a:effectLst/>
              <a:highlight>
                <a:srgbClr val="FFFFFF"/>
              </a:highlight>
              <a:latin typeface="Söhne"/>
            </a:endParaRPr>
          </a:p>
          <a:p>
            <a:pPr algn="l">
              <a:buFont typeface="Arial" panose="020B0604020202020204" pitchFamily="34" charset="0"/>
              <a:buNone/>
            </a:pPr>
            <a:r>
              <a:rPr lang="en-US" altLang="zh-CN" b="0"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因为如果两个任务在同一个处理器上执行，它们之间的数据传输通常不需要额外成本，或者成本可以忽略不计。</a:t>
            </a:r>
            <a:r>
              <a:rPr lang="en-US" altLang="zh-CN" b="0" i="0" dirty="0">
                <a:solidFill>
                  <a:srgbClr val="0D0D0D"/>
                </a:solidFill>
                <a:effectLst/>
                <a:highlight>
                  <a:srgbClr val="FFFFFF"/>
                </a:highlight>
                <a:latin typeface="Söhne"/>
              </a:rPr>
              <a:t>)</a:t>
            </a:r>
            <a:endParaRPr lang="zh-CN" altLang="en-US" b="0" i="0" dirty="0">
              <a:solidFill>
                <a:srgbClr val="0D0D0D"/>
              </a:solidFill>
              <a:effectLst/>
              <a:highlight>
                <a:srgbClr val="FFFFFF"/>
              </a:highlight>
              <a:latin typeface="Söhne"/>
            </a:endParaRPr>
          </a:p>
          <a:p>
            <a:pPr algn="l">
              <a:buFont typeface="Arial" panose="020B0604020202020204" pitchFamily="34" charset="0"/>
              <a:buChar char="•"/>
            </a:pPr>
            <a:r>
              <a:rPr lang="en-US" altLang="zh-CN" b="0" i="0" dirty="0">
                <a:solidFill>
                  <a:srgbClr val="0D0D0D"/>
                </a:solidFill>
                <a:effectLst/>
                <a:highlight>
                  <a:srgbClr val="FFFFFF"/>
                </a:highlight>
                <a:latin typeface="Söhne"/>
              </a:rPr>
              <a:t>(else 0: </a:t>
            </a:r>
            <a:r>
              <a:rPr lang="zh-CN" altLang="en-US" b="0" i="0" dirty="0">
                <a:solidFill>
                  <a:srgbClr val="0D0D0D"/>
                </a:solidFill>
                <a:effectLst/>
                <a:highlight>
                  <a:srgbClr val="FFFFFF"/>
                </a:highlight>
                <a:latin typeface="Söhne"/>
              </a:rPr>
              <a:t>如果后继任务和当前任务在同一个处理器上执行，那么通信成本为</a:t>
            </a:r>
            <a:r>
              <a:rPr lang="en-US" altLang="zh-CN" b="0" i="0" dirty="0">
                <a:solidFill>
                  <a:srgbClr val="0D0D0D"/>
                </a:solidFill>
                <a:effectLst/>
                <a:highlight>
                  <a:srgbClr val="FFFFFF"/>
                </a:highlight>
                <a:latin typeface="Söhne"/>
              </a:rPr>
              <a:t>0</a:t>
            </a:r>
            <a:r>
              <a:rPr lang="zh-CN" altLang="en-US" b="0" i="0" dirty="0">
                <a:solidFill>
                  <a:srgbClr val="0D0D0D"/>
                </a:solidFill>
                <a:effectLst/>
                <a:highlight>
                  <a:srgbClr val="FFFFFF"/>
                </a:highlight>
                <a:latin typeface="Söhne"/>
              </a:rPr>
              <a:t>。</a:t>
            </a:r>
            <a:endParaRPr lang="en-US" altLang="zh-CN" b="0" i="0" dirty="0">
              <a:solidFill>
                <a:srgbClr val="0D0D0D"/>
              </a:solidFill>
              <a:effectLst/>
              <a:highlight>
                <a:srgbClr val="FFFFFF"/>
              </a:highlight>
              <a:latin typeface="Söhne"/>
            </a:endParaRPr>
          </a:p>
          <a:p>
            <a:pPr algn="l">
              <a:buFont typeface="Arial" panose="020B0604020202020204" pitchFamily="34" charset="0"/>
              <a:buChar char="•"/>
            </a:pPr>
            <a:r>
              <a:rPr lang="en-US" altLang="zh-CN" dirty="0"/>
              <a:t>(Ensure that </a:t>
            </a:r>
            <a:r>
              <a:rPr lang="en-US" altLang="zh-CN" dirty="0" err="1"/>
              <a:t>max_cost</a:t>
            </a:r>
            <a:r>
              <a:rPr lang="en-US" altLang="zh-CN" dirty="0"/>
              <a:t> remains the maximum predicted cost on the path from the current task to all successor tasks.)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46</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39532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48</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0078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49</a:t>
            </a:fld>
            <a:endParaRPr lang="en-US"/>
          </a:p>
        </p:txBody>
      </p:sp>
    </p:spTree>
    <p:extLst>
      <p:ext uri="{BB962C8B-B14F-4D97-AF65-F5344CB8AC3E}">
        <p14:creationId xmlns:p14="http://schemas.microsoft.com/office/powerpoint/2010/main" val="1748403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50</a:t>
            </a:fld>
            <a:endParaRPr lang="en-US"/>
          </a:p>
        </p:txBody>
      </p:sp>
    </p:spTree>
    <p:extLst>
      <p:ext uri="{BB962C8B-B14F-4D97-AF65-F5344CB8AC3E}">
        <p14:creationId xmlns:p14="http://schemas.microsoft.com/office/powerpoint/2010/main" val="3791543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51</a:t>
            </a:fld>
            <a:endParaRPr lang="en-US"/>
          </a:p>
        </p:txBody>
      </p:sp>
    </p:spTree>
    <p:extLst>
      <p:ext uri="{BB962C8B-B14F-4D97-AF65-F5344CB8AC3E}">
        <p14:creationId xmlns:p14="http://schemas.microsoft.com/office/powerpoint/2010/main" val="540867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52</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0492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5</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04661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53</a:t>
            </a:fld>
            <a:endParaRPr lang="en-US"/>
          </a:p>
        </p:txBody>
      </p:sp>
    </p:spTree>
    <p:extLst>
      <p:ext uri="{BB962C8B-B14F-4D97-AF65-F5344CB8AC3E}">
        <p14:creationId xmlns:p14="http://schemas.microsoft.com/office/powerpoint/2010/main" val="2697234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54</a:t>
            </a:fld>
            <a:endParaRPr lang="en-US"/>
          </a:p>
        </p:txBody>
      </p:sp>
    </p:spTree>
    <p:extLst>
      <p:ext uri="{BB962C8B-B14F-4D97-AF65-F5344CB8AC3E}">
        <p14:creationId xmlns:p14="http://schemas.microsoft.com/office/powerpoint/2010/main" val="1121788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55</a:t>
            </a:fld>
            <a:endParaRPr lang="en-US"/>
          </a:p>
        </p:txBody>
      </p:sp>
    </p:spTree>
    <p:extLst>
      <p:ext uri="{BB962C8B-B14F-4D97-AF65-F5344CB8AC3E}">
        <p14:creationId xmlns:p14="http://schemas.microsoft.com/office/powerpoint/2010/main" val="2407067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56</a:t>
            </a:fld>
            <a:endParaRPr lang="en-US"/>
          </a:p>
        </p:txBody>
      </p:sp>
    </p:spTree>
    <p:extLst>
      <p:ext uri="{BB962C8B-B14F-4D97-AF65-F5344CB8AC3E}">
        <p14:creationId xmlns:p14="http://schemas.microsoft.com/office/powerpoint/2010/main" val="1602669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57</a:t>
            </a:fld>
            <a:endParaRPr lang="en-US"/>
          </a:p>
        </p:txBody>
      </p:sp>
    </p:spTree>
    <p:extLst>
      <p:ext uri="{BB962C8B-B14F-4D97-AF65-F5344CB8AC3E}">
        <p14:creationId xmlns:p14="http://schemas.microsoft.com/office/powerpoint/2010/main" val="282846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58</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143713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59</a:t>
            </a:fld>
            <a:endParaRPr lang="en-US"/>
          </a:p>
        </p:txBody>
      </p:sp>
    </p:spTree>
    <p:extLst>
      <p:ext uri="{BB962C8B-B14F-4D97-AF65-F5344CB8AC3E}">
        <p14:creationId xmlns:p14="http://schemas.microsoft.com/office/powerpoint/2010/main" val="3767086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60</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45466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61</a:t>
            </a:fld>
            <a:endParaRPr lang="en-US"/>
          </a:p>
        </p:txBody>
      </p:sp>
    </p:spTree>
    <p:extLst>
      <p:ext uri="{BB962C8B-B14F-4D97-AF65-F5344CB8AC3E}">
        <p14:creationId xmlns:p14="http://schemas.microsoft.com/office/powerpoint/2010/main" val="40773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62</a:t>
            </a:fld>
            <a:endParaRPr lang="en-US"/>
          </a:p>
        </p:txBody>
      </p:sp>
    </p:spTree>
    <p:extLst>
      <p:ext uri="{BB962C8B-B14F-4D97-AF65-F5344CB8AC3E}">
        <p14:creationId xmlns:p14="http://schemas.microsoft.com/office/powerpoint/2010/main" val="391574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a layered architecture for task scheduling and resource allocation</a:t>
            </a:r>
          </a:p>
          <a:p>
            <a:r>
              <a:rPr lang="en-US" altLang="zh-CN" dirty="0"/>
              <a:t>1.The task starts on the user's smart device, such as a smartphone or other IoT device. Applications on these devices generate various computing tasks, which may be data analysis, image processing, etc. Each task is evaluated by a machine learning model to decide whether it should be executed locally or uploaded to a more powerful server.</a:t>
            </a:r>
          </a:p>
          <a:p>
            <a:r>
              <a:rPr lang="en-US" altLang="zh-CN" dirty="0"/>
              <a:t>2. When tasks arrive at the MEC ("Mobile Edge Computing) server or cloud server, they are placed in a task queue. The task queue is like a </a:t>
            </a:r>
            <a:r>
              <a:rPr lang="en-US" altLang="zh-CN" dirty="0">
                <a:solidFill>
                  <a:srgbClr val="FF0000"/>
                </a:solidFill>
              </a:rPr>
              <a:t>waiting area</a:t>
            </a:r>
            <a:r>
              <a:rPr lang="en-US" altLang="zh-CN" dirty="0"/>
              <a:t>, ensuring that all tasks are queued up in order to be processed.</a:t>
            </a:r>
          </a:p>
          <a:p>
            <a:r>
              <a:rPr lang="en-US" altLang="zh-CN" dirty="0"/>
              <a:t>3. cloud layer is at the top of this architecture and has more powerful processing capabilities. It is capable of handling computationally intensive tasks from below, leveraging advanced analytics techniques such as deep learning for data processing and decision support. </a:t>
            </a:r>
          </a:p>
          <a:p>
            <a:endParaRPr lang="en-US" altLang="zh-CN" dirty="0"/>
          </a:p>
          <a:p>
            <a:r>
              <a:rPr lang="zh-CN" altLang="en-US" dirty="0"/>
              <a:t>下面是具体的解释：</a:t>
            </a:r>
            <a:endParaRPr lang="en-US" altLang="zh-CN" dirty="0"/>
          </a:p>
          <a:p>
            <a:r>
              <a:rPr lang="en-US" altLang="zh-CN" dirty="0"/>
              <a:t>This figure shows a multi-layered intelligent task scheduling architecture for scheduling tasks between the cloud layer, edge computing layer (MEC), and device layer. This research mainly focuses on the edge computing layer (MEC) and the cloud layer. These scheduling algorithms mainly focus on how to efficiently allocate tasks in heterogeneous computing environments. The scheduling algorithm attempts to minimize the total time to complete all tasks (</a:t>
            </a:r>
            <a:r>
              <a:rPr lang="en-US" altLang="zh-CN" dirty="0" err="1"/>
              <a:t>makespan</a:t>
            </a:r>
            <a:r>
              <a:rPr lang="en-US" altLang="zh-CN" dirty="0"/>
              <a:t>). By predicting the completion time of each task and its dependencies, the scheduler can allocate tasks more intelligently, reduce waiting time, and improve overall efficiency.</a:t>
            </a:r>
          </a:p>
          <a:p>
            <a:endParaRPr lang="en-US" altLang="zh-CN" dirty="0"/>
          </a:p>
          <a:p>
            <a:r>
              <a:rPr lang="en-US" altLang="zh-CN" dirty="0"/>
              <a:t>Scheduler: The scheduler is not a specific processor or server, but an algorithm running on the server that is responsible for deciding which task should be executed by which processor. The scheduler evaluates each task's requirements and the status of available processors, then assigns the task to the most appropriate processor. For example, a task that requires a lot of GPU resources might be assigned to a server with corresponding hardware.</a:t>
            </a:r>
            <a:endParaRPr lang="zh-CN" altLang="en-US"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6</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352986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63</a:t>
            </a:fld>
            <a:endParaRPr lang="en-US"/>
          </a:p>
        </p:txBody>
      </p:sp>
    </p:spTree>
    <p:extLst>
      <p:ext uri="{BB962C8B-B14F-4D97-AF65-F5344CB8AC3E}">
        <p14:creationId xmlns:p14="http://schemas.microsoft.com/office/powerpoint/2010/main" val="12293890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64</a:t>
            </a:fld>
            <a:endParaRPr lang="en-US"/>
          </a:p>
        </p:txBody>
      </p:sp>
    </p:spTree>
    <p:extLst>
      <p:ext uri="{BB962C8B-B14F-4D97-AF65-F5344CB8AC3E}">
        <p14:creationId xmlns:p14="http://schemas.microsoft.com/office/powerpoint/2010/main" val="2573070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65</a:t>
            </a:fld>
            <a:endParaRPr lang="en-US"/>
          </a:p>
        </p:txBody>
      </p:sp>
    </p:spTree>
    <p:extLst>
      <p:ext uri="{BB962C8B-B14F-4D97-AF65-F5344CB8AC3E}">
        <p14:creationId xmlns:p14="http://schemas.microsoft.com/office/powerpoint/2010/main" val="12564278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66</a:t>
            </a:fld>
            <a:endParaRPr lang="en-US"/>
          </a:p>
        </p:txBody>
      </p:sp>
    </p:spTree>
    <p:extLst>
      <p:ext uri="{BB962C8B-B14F-4D97-AF65-F5344CB8AC3E}">
        <p14:creationId xmlns:p14="http://schemas.microsoft.com/office/powerpoint/2010/main" val="7454810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E30CDB-4101-455C-B876-A0221E4FC151}" type="slidenum">
              <a:rPr lang="zh-CN" altLang="en-US" smtClean="0"/>
              <a:pPr/>
              <a:t>67</a:t>
            </a:fld>
            <a:endParaRPr lang="en-US"/>
          </a:p>
        </p:txBody>
      </p:sp>
    </p:spTree>
    <p:extLst>
      <p:ext uri="{BB962C8B-B14F-4D97-AF65-F5344CB8AC3E}">
        <p14:creationId xmlns:p14="http://schemas.microsoft.com/office/powerpoint/2010/main" val="1276778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 algorithms introduce a two-phase approach: task prioritization and processor selection, aiming to minimize the scheduling length.</a:t>
            </a:r>
          </a:p>
          <a:p>
            <a:pPr marL="228600" indent="-228600">
              <a:buAutoNum type="arabicPeriod"/>
            </a:pPr>
            <a:r>
              <a:rPr lang="en-US" altLang="zh-CN" dirty="0"/>
              <a:t>The HEFT algorithm optimizes task scheduling by considering the earliest completion time of each task and the performance of the processor. In a cloud tier environment, it allocates tasks to servers that can complete those tasks fastest.</a:t>
            </a:r>
          </a:p>
          <a:p>
            <a:pPr marL="228600" indent="-228600">
              <a:buAutoNum type="arabicPeriod"/>
            </a:pPr>
            <a:r>
              <a:rPr lang="en-US" altLang="zh-CN" dirty="0"/>
              <a:t>The PPTS algorithm adds a predictive cost matrix (PCM) based on HEFT, which can more accurately estimate the data transmission cost and processing time between tasks. </a:t>
            </a:r>
          </a:p>
          <a:p>
            <a:pPr marL="0" indent="0">
              <a:buNone/>
            </a:pPr>
            <a:r>
              <a:rPr lang="en-US" altLang="zh-CN" dirty="0"/>
              <a:t>(In the cloud, this predictive analytics can help schedulers allocate resources more efficiently, especially when tasks have complex dependencies.)</a:t>
            </a:r>
          </a:p>
          <a:p>
            <a:r>
              <a:rPr lang="en-US" altLang="zh-CN" dirty="0"/>
              <a:t>3. A unique feature is its ability to "look ahead" by considering the "out-degree" of tasks during the prioritization phase and adopting a "downward-upward" approach during the processor selection phase.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8412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 algorithms introduce a two-phase approach: task prioritization and processor selection, aiming to minimize the scheduling length.</a:t>
            </a:r>
          </a:p>
          <a:p>
            <a:pPr marL="228600" indent="-228600">
              <a:buAutoNum type="arabicPeriod"/>
            </a:pPr>
            <a:r>
              <a:rPr lang="en-US" altLang="zh-CN" dirty="0"/>
              <a:t>The HEFT algorithm optimizes task scheduling by considering the earliest completion time of each task and the performance of the processor. In a cloud tier environment, it allocates tasks to servers that can complete those tasks fastest.</a:t>
            </a:r>
          </a:p>
          <a:p>
            <a:pPr marL="228600" indent="-228600">
              <a:buAutoNum type="arabicPeriod"/>
            </a:pPr>
            <a:r>
              <a:rPr lang="en-US" altLang="zh-CN" dirty="0"/>
              <a:t>The PPTS algorithm adds a predictive cost matrix (PCM) based on HEFT, which can more accurately estimate the data transmission cost and processing time between tasks. </a:t>
            </a:r>
          </a:p>
          <a:p>
            <a:pPr marL="0" indent="0">
              <a:buNone/>
            </a:pPr>
            <a:r>
              <a:rPr lang="en-US" altLang="zh-CN" dirty="0"/>
              <a:t>(In the cloud, this predictive analytics can help schedulers allocate resources more efficiently, especially when tasks have complex dependencies.)</a:t>
            </a:r>
          </a:p>
          <a:p>
            <a:r>
              <a:rPr lang="en-US" altLang="zh-CN" dirty="0"/>
              <a:t>3. A unique feature is its ability to "look ahead" by considering the "out-degree" of tasks during the prioritization phase and adopting a "downward-upward" approach during the processor selection phase.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8</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569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16E30CDB-4101-455C-B876-A0221E4FC151}"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9</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12760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738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07948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590550"/>
            <a:ext cx="2627313"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41375" y="590550"/>
            <a:ext cx="773430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96615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825959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75605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136308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605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789880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390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4493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84824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9609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92164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22724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90647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959535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59507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04582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41375" y="1600200"/>
            <a:ext cx="518001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18160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15208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54398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85121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520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9386336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183626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5815730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163773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590550"/>
            <a:ext cx="2627313"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41375" y="590550"/>
            <a:ext cx="773430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66444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741252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09131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7865799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41375" y="1600200"/>
            <a:ext cx="518001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18160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501219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609484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592508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41375" y="1600200"/>
            <a:ext cx="518001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18160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469396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0393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6274576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5490043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792744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590550"/>
            <a:ext cx="2627313"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41375" y="590550"/>
            <a:ext cx="773430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68813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48458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576700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5894910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41375" y="1600200"/>
            <a:ext cx="518001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18160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48152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7086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28072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342508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1681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741982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2099516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718817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590550"/>
            <a:ext cx="2627313"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41375" y="590550"/>
            <a:ext cx="773430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20413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747050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120657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116569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41375" y="1600200"/>
            <a:ext cx="518001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18160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68566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4547964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816769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071760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3660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55519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254097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612531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590550"/>
            <a:ext cx="2627313"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41375" y="590550"/>
            <a:ext cx="773430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020060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48199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9708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605674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50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41375" y="1600200"/>
            <a:ext cx="518001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18160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02802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386007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6820010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9328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273775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5073170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866470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590550"/>
            <a:ext cx="2627313"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41375" y="590550"/>
            <a:ext cx="773430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0316153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6241676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43672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593657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5764461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05284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857684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3842269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2242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420252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2031907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668928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05665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059829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9614731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496280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664954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228110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850104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510640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4864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3601028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9228153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148553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56782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69.xml"/><Relationship Id="rId21" Type="http://schemas.openxmlformats.org/officeDocument/2006/relationships/image" Target="../media/image9.png"/><Relationship Id="rId7" Type="http://schemas.openxmlformats.org/officeDocument/2006/relationships/slideLayout" Target="../slideLayouts/slideLayout73.xml"/><Relationship Id="rId12" Type="http://schemas.openxmlformats.org/officeDocument/2006/relationships/theme" Target="../theme/theme7.xml"/><Relationship Id="rId17" Type="http://schemas.openxmlformats.org/officeDocument/2006/relationships/image" Target="../media/image5.png"/><Relationship Id="rId25" Type="http://schemas.openxmlformats.org/officeDocument/2006/relationships/image" Target="../media/image13.png"/><Relationship Id="rId2" Type="http://schemas.openxmlformats.org/officeDocument/2006/relationships/slideLayout" Target="../slideLayouts/slideLayout68.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image" Target="../media/image12.png"/><Relationship Id="rId5" Type="http://schemas.openxmlformats.org/officeDocument/2006/relationships/slideLayout" Target="../slideLayouts/slideLayout71.xml"/><Relationship Id="rId15" Type="http://schemas.openxmlformats.org/officeDocument/2006/relationships/image" Target="../media/image3.png"/><Relationship Id="rId23" Type="http://schemas.openxmlformats.org/officeDocument/2006/relationships/image" Target="../media/image11.png"/><Relationship Id="rId10" Type="http://schemas.openxmlformats.org/officeDocument/2006/relationships/slideLayout" Target="../slideLayouts/slideLayout76.xml"/><Relationship Id="rId19" Type="http://schemas.openxmlformats.org/officeDocument/2006/relationships/image" Target="../media/image7.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png"/><Relationship Id="rId22" Type="http://schemas.openxmlformats.org/officeDocument/2006/relationships/image" Target="../media/image1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41375" y="590550"/>
            <a:ext cx="105140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Rectangle 3"/>
          <p:cNvSpPr>
            <a:spLocks noGrp="1" noChangeArrowheads="1"/>
          </p:cNvSpPr>
          <p:nvPr>
            <p:ph type="body" idx="1"/>
          </p:nvPr>
        </p:nvSpPr>
        <p:spPr bwMode="auto">
          <a:xfrm>
            <a:off x="841375" y="1600200"/>
            <a:ext cx="105140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dk2" tx1="lt1" bg2="dk1"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bg2"/>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2051"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rtl="0" eaLnBrk="0" fontAlgn="base" hangingPunct="0">
        <a:spcBef>
          <a:spcPct val="0"/>
        </a:spcBef>
        <a:spcAft>
          <a:spcPct val="0"/>
        </a:spcAft>
        <a:defRPr sz="2400" kern="12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841375" y="590550"/>
            <a:ext cx="105140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3075" name="Rectangle 3"/>
          <p:cNvSpPr>
            <a:spLocks noGrp="1" noChangeArrowheads="1"/>
          </p:cNvSpPr>
          <p:nvPr>
            <p:ph type="body" idx="1"/>
          </p:nvPr>
        </p:nvSpPr>
        <p:spPr bwMode="auto">
          <a:xfrm>
            <a:off x="841375" y="1600200"/>
            <a:ext cx="105140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dk2" tx1="lt1" bg2="dk1"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bg2"/>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4098" name="Group 2"/>
          <p:cNvGrpSpPr>
            <a:grpSpLocks/>
          </p:cNvGrpSpPr>
          <p:nvPr userDrawn="1"/>
        </p:nvGrpSpPr>
        <p:grpSpPr bwMode="auto">
          <a:xfrm>
            <a:off x="11096625" y="0"/>
            <a:ext cx="457200" cy="538163"/>
            <a:chOff x="0" y="0"/>
            <a:chExt cx="457200" cy="538163"/>
          </a:xfrm>
        </p:grpSpPr>
        <p:sp>
          <p:nvSpPr>
            <p:cNvPr id="4099" name="Freeform 5"/>
            <p:cNvSpPr>
              <a:spLocks/>
            </p:cNvSpPr>
            <p:nvPr userDrawn="1"/>
          </p:nvSpPr>
          <p:spPr bwMode="auto">
            <a:xfrm>
              <a:off x="12700" y="0"/>
              <a:ext cx="444500" cy="538163"/>
            </a:xfrm>
            <a:custGeom>
              <a:avLst/>
              <a:gdLst>
                <a:gd name="T0" fmla="*/ 564 w 564"/>
                <a:gd name="T1" fmla="*/ 674 h 674"/>
                <a:gd name="T2" fmla="*/ 262 w 564"/>
                <a:gd name="T3" fmla="*/ 540 h 674"/>
                <a:gd name="T4" fmla="*/ 0 w 564"/>
                <a:gd name="T5" fmla="*/ 658 h 674"/>
                <a:gd name="T6" fmla="*/ 0 w 564"/>
                <a:gd name="T7" fmla="*/ 0 h 674"/>
                <a:gd name="T8" fmla="*/ 564 w 564"/>
                <a:gd name="T9" fmla="*/ 0 h 674"/>
                <a:gd name="T10" fmla="*/ 564 w 564"/>
                <a:gd name="T11" fmla="*/ 674 h 674"/>
              </a:gdLst>
              <a:ahLst/>
              <a:cxnLst>
                <a:cxn ang="0">
                  <a:pos x="T0" y="T1"/>
                </a:cxn>
                <a:cxn ang="0">
                  <a:pos x="T2" y="T3"/>
                </a:cxn>
                <a:cxn ang="0">
                  <a:pos x="T4" y="T5"/>
                </a:cxn>
                <a:cxn ang="0">
                  <a:pos x="T6" y="T7"/>
                </a:cxn>
                <a:cxn ang="0">
                  <a:pos x="T8" y="T9"/>
                </a:cxn>
                <a:cxn ang="0">
                  <a:pos x="T10" y="T11"/>
                </a:cxn>
              </a:cxnLst>
              <a:rect l="0" t="0" r="r" b="b"/>
              <a:pathLst>
                <a:path w="564" h="674">
                  <a:moveTo>
                    <a:pt x="564" y="674"/>
                  </a:moveTo>
                  <a:lnTo>
                    <a:pt x="262" y="540"/>
                  </a:lnTo>
                  <a:lnTo>
                    <a:pt x="0" y="658"/>
                  </a:lnTo>
                  <a:lnTo>
                    <a:pt x="0" y="0"/>
                  </a:lnTo>
                  <a:lnTo>
                    <a:pt x="564" y="0"/>
                  </a:lnTo>
                  <a:lnTo>
                    <a:pt x="564" y="674"/>
                  </a:lnTo>
                  <a:close/>
                </a:path>
              </a:pathLst>
            </a:custGeom>
            <a:solidFill>
              <a:srgbClr val="746D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0" name="Freeform 6"/>
            <p:cNvSpPr>
              <a:spLocks/>
            </p:cNvSpPr>
            <p:nvPr userDrawn="1"/>
          </p:nvSpPr>
          <p:spPr bwMode="auto">
            <a:xfrm>
              <a:off x="0" y="0"/>
              <a:ext cx="442913" cy="514350"/>
            </a:xfrm>
            <a:custGeom>
              <a:avLst/>
              <a:gdLst>
                <a:gd name="T0" fmla="*/ 564 w 564"/>
                <a:gd name="T1" fmla="*/ 644 h 644"/>
                <a:gd name="T2" fmla="*/ 279 w 564"/>
                <a:gd name="T3" fmla="*/ 522 h 644"/>
                <a:gd name="T4" fmla="*/ 0 w 564"/>
                <a:gd name="T5" fmla="*/ 644 h 644"/>
                <a:gd name="T6" fmla="*/ 0 w 564"/>
                <a:gd name="T7" fmla="*/ 0 h 644"/>
                <a:gd name="T8" fmla="*/ 564 w 564"/>
                <a:gd name="T9" fmla="*/ 0 h 644"/>
                <a:gd name="T10" fmla="*/ 564 w 564"/>
                <a:gd name="T11" fmla="*/ 644 h 644"/>
              </a:gdLst>
              <a:ahLst/>
              <a:cxnLst>
                <a:cxn ang="0">
                  <a:pos x="T0" y="T1"/>
                </a:cxn>
                <a:cxn ang="0">
                  <a:pos x="T2" y="T3"/>
                </a:cxn>
                <a:cxn ang="0">
                  <a:pos x="T4" y="T5"/>
                </a:cxn>
                <a:cxn ang="0">
                  <a:pos x="T6" y="T7"/>
                </a:cxn>
                <a:cxn ang="0">
                  <a:pos x="T8" y="T9"/>
                </a:cxn>
                <a:cxn ang="0">
                  <a:pos x="T10" y="T11"/>
                </a:cxn>
              </a:cxnLst>
              <a:rect l="0" t="0" r="r" b="b"/>
              <a:pathLst>
                <a:path w="564" h="644">
                  <a:moveTo>
                    <a:pt x="564" y="644"/>
                  </a:moveTo>
                  <a:lnTo>
                    <a:pt x="279" y="522"/>
                  </a:lnTo>
                  <a:lnTo>
                    <a:pt x="0" y="644"/>
                  </a:lnTo>
                  <a:lnTo>
                    <a:pt x="0" y="0"/>
                  </a:lnTo>
                  <a:lnTo>
                    <a:pt x="564" y="0"/>
                  </a:lnTo>
                  <a:lnTo>
                    <a:pt x="564" y="6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01" name="TextBox 6"/>
          <p:cNvSpPr txBox="1">
            <a:spLocks noChangeArrowheads="1"/>
          </p:cNvSpPr>
          <p:nvPr userDrawn="1"/>
        </p:nvSpPr>
        <p:spPr bwMode="auto">
          <a:xfrm>
            <a:off x="11114088" y="87313"/>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fld id="{B4B15A81-7B33-4C38-9FB4-1FF71D8761C3}" type="slidenum">
              <a:rPr lang="zh-CN" altLang="en-US" sz="1600">
                <a:solidFill>
                  <a:srgbClr val="F8F8F8"/>
                </a:solidFill>
                <a:latin typeface="微软雅黑" panose="020B0503020204020204" pitchFamily="34" charset="-122"/>
                <a:ea typeface="微软雅黑" panose="020B0503020204020204" pitchFamily="34" charset="-122"/>
              </a:rPr>
              <a:pPr algn="ctr" eaLnBrk="1" hangingPunct="1"/>
              <a:t>‹#›</a:t>
            </a:fld>
            <a:endParaRPr lang="zh-CN" altLang="en-US" sz="1600">
              <a:solidFill>
                <a:srgbClr val="F8F8F8"/>
              </a:solidFill>
              <a:latin typeface="微软雅黑" panose="020B0503020204020204" pitchFamily="34" charset="-122"/>
              <a:ea typeface="微软雅黑" panose="020B0503020204020204" pitchFamily="34" charset="-122"/>
            </a:endParaRPr>
          </a:p>
        </p:txBody>
      </p:sp>
      <p:sp>
        <p:nvSpPr>
          <p:cNvPr id="4102" name="Rectangle 9"/>
          <p:cNvSpPr>
            <a:spLocks noChangeArrowheads="1"/>
          </p:cNvSpPr>
          <p:nvPr/>
        </p:nvSpPr>
        <p:spPr bwMode="auto">
          <a:xfrm>
            <a:off x="0" y="6732588"/>
            <a:ext cx="12196763" cy="1254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3" name="Rectangle 2"/>
          <p:cNvSpPr>
            <a:spLocks noGrp="1" noChangeArrowheads="1"/>
          </p:cNvSpPr>
          <p:nvPr>
            <p:ph type="title"/>
          </p:nvPr>
        </p:nvSpPr>
        <p:spPr bwMode="auto">
          <a:xfrm>
            <a:off x="841375" y="590550"/>
            <a:ext cx="105140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4104" name="Rectangle 3"/>
          <p:cNvSpPr>
            <a:spLocks noGrp="1" noChangeArrowheads="1"/>
          </p:cNvSpPr>
          <p:nvPr>
            <p:ph type="body" idx="1"/>
          </p:nvPr>
        </p:nvSpPr>
        <p:spPr bwMode="auto">
          <a:xfrm>
            <a:off x="841375" y="1600200"/>
            <a:ext cx="105140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dk2" tx1="lt1" bg2="dk1"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400"/>
                                        <p:tgtEl>
                                          <p:spTgt spid="4098"/>
                                        </p:tgtEl>
                                      </p:cBhvr>
                                    </p:animEffect>
                                    <p:anim calcmode="lin" valueType="num">
                                      <p:cBhvr>
                                        <p:cTn id="8" dur="400" fill="hold"/>
                                        <p:tgtEl>
                                          <p:spTgt spid="4098"/>
                                        </p:tgtEl>
                                        <p:attrNameLst>
                                          <p:attrName>ppt_x</p:attrName>
                                        </p:attrNameLst>
                                      </p:cBhvr>
                                      <p:tavLst>
                                        <p:tav tm="0">
                                          <p:val>
                                            <p:strVal val="#ppt_x"/>
                                          </p:val>
                                        </p:tav>
                                        <p:tav tm="100000">
                                          <p:val>
                                            <p:strVal val="#ppt_x"/>
                                          </p:val>
                                        </p:tav>
                                      </p:tavLst>
                                    </p:anim>
                                    <p:anim calcmode="lin" valueType="num">
                                      <p:cBhvr>
                                        <p:cTn id="9" dur="400" fill="hold"/>
                                        <p:tgtEl>
                                          <p:spTgt spid="409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fade">
                                      <p:cBhvr>
                                        <p:cTn id="12" dur="400"/>
                                        <p:tgtEl>
                                          <p:spTgt spid="4101"/>
                                        </p:tgtEl>
                                      </p:cBhvr>
                                    </p:animEffect>
                                    <p:anim calcmode="lin" valueType="num">
                                      <p:cBhvr>
                                        <p:cTn id="13" dur="400" fill="hold"/>
                                        <p:tgtEl>
                                          <p:spTgt spid="4101"/>
                                        </p:tgtEl>
                                        <p:attrNameLst>
                                          <p:attrName>ppt_x</p:attrName>
                                        </p:attrNameLst>
                                      </p:cBhvr>
                                      <p:tavLst>
                                        <p:tav tm="0">
                                          <p:val>
                                            <p:strVal val="#ppt_x"/>
                                          </p:val>
                                        </p:tav>
                                        <p:tav tm="100000">
                                          <p:val>
                                            <p:strVal val="#ppt_x"/>
                                          </p:val>
                                        </p:tav>
                                      </p:tavLst>
                                    </p:anim>
                                    <p:anim calcmode="lin" valueType="num">
                                      <p:cBhvr>
                                        <p:cTn id="14" dur="400" fill="hold"/>
                                        <p:tgtEl>
                                          <p:spTgt spid="4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autoUpdateAnimBg="0"/>
    </p:bldLst>
  </p:timing>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bg2"/>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841375" y="590550"/>
            <a:ext cx="105140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5123" name="Rectangle 3"/>
          <p:cNvSpPr>
            <a:spLocks noGrp="1" noChangeArrowheads="1"/>
          </p:cNvSpPr>
          <p:nvPr>
            <p:ph type="body" idx="1"/>
          </p:nvPr>
        </p:nvSpPr>
        <p:spPr bwMode="auto">
          <a:xfrm>
            <a:off x="841375" y="1600200"/>
            <a:ext cx="105140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dk2" tx1="lt1" bg2="dk1"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bg2"/>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841375" y="590550"/>
            <a:ext cx="105140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6147" name="Rectangle 3"/>
          <p:cNvSpPr>
            <a:spLocks noGrp="1" noChangeArrowheads="1"/>
          </p:cNvSpPr>
          <p:nvPr>
            <p:ph type="body" idx="1"/>
          </p:nvPr>
        </p:nvSpPr>
        <p:spPr bwMode="auto">
          <a:xfrm>
            <a:off x="841375" y="1600200"/>
            <a:ext cx="105140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dk2" tx1="lt1" bg2="dk1"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bg2"/>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7170" name="Picture 2" descr="PPECLOGO-eff-0-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46550" y="2886075"/>
            <a:ext cx="10604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descr="PPECLOGO-eff-0-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31213" y="2757488"/>
            <a:ext cx="10953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descr="PPECLOGO-eff-0-3"/>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39813" y="1447800"/>
            <a:ext cx="301466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5" descr="PPECLOGO-eff-0-1"/>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4467225" y="3770313"/>
            <a:ext cx="52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6" descr="PPECLOGO-eff-0-1"/>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7377113" y="2903538"/>
            <a:ext cx="4000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8" descr="PPECLOGO-eff-0-2"/>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5278438" y="2574925"/>
            <a:ext cx="981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9" descr="PPECLOGO-eff-5-4"/>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3262313" y="3206750"/>
            <a:ext cx="147796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10" descr="PPECLOGO-eff-5-2"/>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5353050" y="3446463"/>
            <a:ext cx="1833563"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11" descr="PPECLOGO-eff-5-4"/>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9885363" y="2725738"/>
            <a:ext cx="1117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12" descr="PPECLOGO-eff-0-1"/>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7942263" y="3624263"/>
            <a:ext cx="5222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13" descr="PPECLOGO-eff-0-1"/>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11255375" y="2365375"/>
            <a:ext cx="522288"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14" descr="PPECLOGO-eff2-1-2"/>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2054225" y="2795588"/>
            <a:ext cx="1697038"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15" descr="PPECLOGO-eff2-1-3"/>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983038" y="2786063"/>
            <a:ext cx="438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3" name="Picture 16" descr="PPECLOGO-eff2-1-4"/>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8520113" y="3325813"/>
            <a:ext cx="7032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17" descr="PPECLOGO-eff2-1-3"/>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9239250" y="2909888"/>
            <a:ext cx="3603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5" name="Picture 18" descr="PPECLOGO-eff2-1-3"/>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9745663" y="3446463"/>
            <a:ext cx="28098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6" name="Rectangle 2"/>
          <p:cNvSpPr>
            <a:spLocks noGrp="1" noChangeArrowheads="1"/>
          </p:cNvSpPr>
          <p:nvPr>
            <p:ph type="title"/>
          </p:nvPr>
        </p:nvSpPr>
        <p:spPr bwMode="auto">
          <a:xfrm>
            <a:off x="841375" y="590550"/>
            <a:ext cx="105140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7187" name="Rectangle 3"/>
          <p:cNvSpPr>
            <a:spLocks noGrp="1" noChangeArrowheads="1"/>
          </p:cNvSpPr>
          <p:nvPr>
            <p:ph type="body" idx="1"/>
          </p:nvPr>
        </p:nvSpPr>
        <p:spPr bwMode="auto">
          <a:xfrm>
            <a:off x="841375" y="1600200"/>
            <a:ext cx="105140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dk2" tx1="lt1" bg2="dk1"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7176"/>
                                        </p:tgtEl>
                                        <p:attrNameLst>
                                          <p:attrName>style.visibility</p:attrName>
                                        </p:attrNameLst>
                                      </p:cBhvr>
                                      <p:to>
                                        <p:strVal val="visible"/>
                                      </p:to>
                                    </p:set>
                                    <p:animEffect transition="in" filter="fade">
                                      <p:cBhvr>
                                        <p:cTn id="7" dur="500"/>
                                        <p:tgtEl>
                                          <p:spTgt spid="7176"/>
                                        </p:tgtEl>
                                      </p:cBhvr>
                                    </p:animEffect>
                                  </p:childTnLst>
                                </p:cTn>
                              </p:par>
                              <p:par>
                                <p:cTn id="8" presetID="10" presetClass="entr" presetSubtype="0" fill="hold" nodeType="withEffect">
                                  <p:stCondLst>
                                    <p:cond delay="0"/>
                                  </p:stCondLst>
                                  <p:childTnLst>
                                    <p:set>
                                      <p:cBhvr>
                                        <p:cTn id="9" dur="1" fill="hold">
                                          <p:stCondLst>
                                            <p:cond delay="0"/>
                                          </p:stCondLst>
                                        </p:cTn>
                                        <p:tgtEl>
                                          <p:spTgt spid="7173"/>
                                        </p:tgtEl>
                                        <p:attrNameLst>
                                          <p:attrName>style.visibility</p:attrName>
                                        </p:attrNameLst>
                                      </p:cBhvr>
                                      <p:to>
                                        <p:strVal val="visible"/>
                                      </p:to>
                                    </p:set>
                                    <p:animEffect transition="in" filter="fade">
                                      <p:cBhvr>
                                        <p:cTn id="10" dur="500"/>
                                        <p:tgtEl>
                                          <p:spTgt spid="7173"/>
                                        </p:tgtEl>
                                      </p:cBhvr>
                                    </p:animEffect>
                                  </p:childTnLst>
                                </p:cTn>
                              </p:par>
                              <p:par>
                                <p:cTn id="11" presetID="10"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fade">
                                      <p:cBhvr>
                                        <p:cTn id="13" dur="500"/>
                                        <p:tgtEl>
                                          <p:spTgt spid="7172"/>
                                        </p:tgtEl>
                                      </p:cBhvr>
                                    </p:animEffect>
                                  </p:childTnLst>
                                </p:cTn>
                              </p:par>
                              <p:par>
                                <p:cTn id="14" presetID="10" presetClass="entr" presetSubtype="0" fill="hold" nodeType="withEffect">
                                  <p:stCondLst>
                                    <p:cond delay="0"/>
                                  </p:stCondLst>
                                  <p:childTnLst>
                                    <p:set>
                                      <p:cBhvr>
                                        <p:cTn id="15" dur="1" fill="hold">
                                          <p:stCondLst>
                                            <p:cond delay="0"/>
                                          </p:stCondLst>
                                        </p:cTn>
                                        <p:tgtEl>
                                          <p:spTgt spid="7170"/>
                                        </p:tgtEl>
                                        <p:attrNameLst>
                                          <p:attrName>style.visibility</p:attrName>
                                        </p:attrNameLst>
                                      </p:cBhvr>
                                      <p:to>
                                        <p:strVal val="visible"/>
                                      </p:to>
                                    </p:set>
                                    <p:animEffect transition="in" filter="fade">
                                      <p:cBhvr>
                                        <p:cTn id="16" dur="500"/>
                                        <p:tgtEl>
                                          <p:spTgt spid="7170"/>
                                        </p:tgtEl>
                                      </p:cBhvr>
                                    </p:animEffect>
                                  </p:childTnLst>
                                </p:cTn>
                              </p:par>
                              <p:par>
                                <p:cTn id="17" presetID="10" presetClass="entr" presetSubtype="0" fill="hold" nodeType="withEffect">
                                  <p:stCondLst>
                                    <p:cond delay="0"/>
                                  </p:stCondLst>
                                  <p:childTnLst>
                                    <p:set>
                                      <p:cBhvr>
                                        <p:cTn id="18" dur="1" fill="hold">
                                          <p:stCondLst>
                                            <p:cond delay="0"/>
                                          </p:stCondLst>
                                        </p:cTn>
                                        <p:tgtEl>
                                          <p:spTgt spid="7175"/>
                                        </p:tgtEl>
                                        <p:attrNameLst>
                                          <p:attrName>style.visibility</p:attrName>
                                        </p:attrNameLst>
                                      </p:cBhvr>
                                      <p:to>
                                        <p:strVal val="visible"/>
                                      </p:to>
                                    </p:set>
                                    <p:animEffect transition="in" filter="fade">
                                      <p:cBhvr>
                                        <p:cTn id="19" dur="500"/>
                                        <p:tgtEl>
                                          <p:spTgt spid="7175"/>
                                        </p:tgtEl>
                                      </p:cBhvr>
                                    </p:animEffect>
                                  </p:childTnLst>
                                </p:cTn>
                              </p:par>
                              <p:par>
                                <p:cTn id="20" presetID="10" presetClass="entr" presetSubtype="0" fill="hold" nodeType="withEffect">
                                  <p:stCondLst>
                                    <p:cond delay="0"/>
                                  </p:stCondLst>
                                  <p:childTnLst>
                                    <p:set>
                                      <p:cBhvr>
                                        <p:cTn id="21" dur="1" fill="hold">
                                          <p:stCondLst>
                                            <p:cond delay="0"/>
                                          </p:stCondLst>
                                        </p:cTn>
                                        <p:tgtEl>
                                          <p:spTgt spid="7177"/>
                                        </p:tgtEl>
                                        <p:attrNameLst>
                                          <p:attrName>style.visibility</p:attrName>
                                        </p:attrNameLst>
                                      </p:cBhvr>
                                      <p:to>
                                        <p:strVal val="visible"/>
                                      </p:to>
                                    </p:set>
                                    <p:animEffect transition="in" filter="fade">
                                      <p:cBhvr>
                                        <p:cTn id="22" dur="500"/>
                                        <p:tgtEl>
                                          <p:spTgt spid="7177"/>
                                        </p:tgtEl>
                                      </p:cBhvr>
                                    </p:animEffect>
                                  </p:childTnLst>
                                </p:cTn>
                              </p:par>
                              <p:par>
                                <p:cTn id="23" presetID="10" presetClass="entr" presetSubtype="0" fill="hold" nodeType="withEffect">
                                  <p:stCondLst>
                                    <p:cond delay="0"/>
                                  </p:stCondLst>
                                  <p:childTnLst>
                                    <p:set>
                                      <p:cBhvr>
                                        <p:cTn id="24" dur="1" fill="hold">
                                          <p:stCondLst>
                                            <p:cond delay="0"/>
                                          </p:stCondLst>
                                        </p:cTn>
                                        <p:tgtEl>
                                          <p:spTgt spid="7179"/>
                                        </p:tgtEl>
                                        <p:attrNameLst>
                                          <p:attrName>style.visibility</p:attrName>
                                        </p:attrNameLst>
                                      </p:cBhvr>
                                      <p:to>
                                        <p:strVal val="visible"/>
                                      </p:to>
                                    </p:set>
                                    <p:animEffect transition="in" filter="fade">
                                      <p:cBhvr>
                                        <p:cTn id="25" dur="500"/>
                                        <p:tgtEl>
                                          <p:spTgt spid="7179"/>
                                        </p:tgtEl>
                                      </p:cBhvr>
                                    </p:animEffect>
                                  </p:childTnLst>
                                </p:cTn>
                              </p:par>
                              <p:par>
                                <p:cTn id="26" presetID="10" presetClass="entr" presetSubtype="0" fill="hold" nodeType="withEffect">
                                  <p:stCondLst>
                                    <p:cond delay="0"/>
                                  </p:stCondLst>
                                  <p:childTnLst>
                                    <p:set>
                                      <p:cBhvr>
                                        <p:cTn id="27" dur="1" fill="hold">
                                          <p:stCondLst>
                                            <p:cond delay="0"/>
                                          </p:stCondLst>
                                        </p:cTn>
                                        <p:tgtEl>
                                          <p:spTgt spid="7171"/>
                                        </p:tgtEl>
                                        <p:attrNameLst>
                                          <p:attrName>style.visibility</p:attrName>
                                        </p:attrNameLst>
                                      </p:cBhvr>
                                      <p:to>
                                        <p:strVal val="visible"/>
                                      </p:to>
                                    </p:set>
                                    <p:animEffect transition="in" filter="fade">
                                      <p:cBhvr>
                                        <p:cTn id="28" dur="500"/>
                                        <p:tgtEl>
                                          <p:spTgt spid="7171"/>
                                        </p:tgtEl>
                                      </p:cBhvr>
                                    </p:animEffect>
                                  </p:childTnLst>
                                </p:cTn>
                              </p:par>
                              <p:par>
                                <p:cTn id="29" presetID="10" presetClass="entr" presetSubtype="0" fill="hold" nodeType="withEffect">
                                  <p:stCondLst>
                                    <p:cond delay="0"/>
                                  </p:stCondLst>
                                  <p:childTnLst>
                                    <p:set>
                                      <p:cBhvr>
                                        <p:cTn id="30" dur="1" fill="hold">
                                          <p:stCondLst>
                                            <p:cond delay="0"/>
                                          </p:stCondLst>
                                        </p:cTn>
                                        <p:tgtEl>
                                          <p:spTgt spid="7178"/>
                                        </p:tgtEl>
                                        <p:attrNameLst>
                                          <p:attrName>style.visibility</p:attrName>
                                        </p:attrNameLst>
                                      </p:cBhvr>
                                      <p:to>
                                        <p:strVal val="visible"/>
                                      </p:to>
                                    </p:set>
                                    <p:animEffect transition="in" filter="fade">
                                      <p:cBhvr>
                                        <p:cTn id="31" dur="500"/>
                                        <p:tgtEl>
                                          <p:spTgt spid="7178"/>
                                        </p:tgtEl>
                                      </p:cBhvr>
                                    </p:animEffect>
                                  </p:childTnLst>
                                </p:cTn>
                              </p:par>
                              <p:par>
                                <p:cTn id="32" presetID="10" presetClass="entr" presetSubtype="0" fill="hold" nodeType="withEffect">
                                  <p:stCondLst>
                                    <p:cond delay="0"/>
                                  </p:stCondLst>
                                  <p:childTnLst>
                                    <p:set>
                                      <p:cBhvr>
                                        <p:cTn id="33" dur="1" fill="hold">
                                          <p:stCondLst>
                                            <p:cond delay="0"/>
                                          </p:stCondLst>
                                        </p:cTn>
                                        <p:tgtEl>
                                          <p:spTgt spid="7174"/>
                                        </p:tgtEl>
                                        <p:attrNameLst>
                                          <p:attrName>style.visibility</p:attrName>
                                        </p:attrNameLst>
                                      </p:cBhvr>
                                      <p:to>
                                        <p:strVal val="visible"/>
                                      </p:to>
                                    </p:set>
                                    <p:animEffect transition="in" filter="fade">
                                      <p:cBhvr>
                                        <p:cTn id="34" dur="500"/>
                                        <p:tgtEl>
                                          <p:spTgt spid="7174"/>
                                        </p:tgtEl>
                                      </p:cBhvr>
                                    </p:animEffect>
                                  </p:childTnLst>
                                </p:cTn>
                              </p:par>
                              <p:par>
                                <p:cTn id="35" presetID="10" presetClass="entr" presetSubtype="0" fill="hold" nodeType="withEffect">
                                  <p:stCondLst>
                                    <p:cond delay="0"/>
                                  </p:stCondLst>
                                  <p:childTnLst>
                                    <p:set>
                                      <p:cBhvr>
                                        <p:cTn id="36" dur="1" fill="hold">
                                          <p:stCondLst>
                                            <p:cond delay="0"/>
                                          </p:stCondLst>
                                        </p:cTn>
                                        <p:tgtEl>
                                          <p:spTgt spid="7180"/>
                                        </p:tgtEl>
                                        <p:attrNameLst>
                                          <p:attrName>style.visibility</p:attrName>
                                        </p:attrNameLst>
                                      </p:cBhvr>
                                      <p:to>
                                        <p:strVal val="visible"/>
                                      </p:to>
                                    </p:set>
                                    <p:animEffect transition="in" filter="fade">
                                      <p:cBhvr>
                                        <p:cTn id="37" dur="500"/>
                                        <p:tgtEl>
                                          <p:spTgt spid="7180"/>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7178"/>
                                        </p:tgtEl>
                                        <p:attrNameLst>
                                          <p:attrName>ppt_x,ppt_y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7171"/>
                                        </p:tgtEl>
                                        <p:attrNameLst>
                                          <p:attrName>ppt_x,ppt_y</p:attrName>
                                        </p:attrNameLst>
                                      </p:cBhvr>
                                      <p:rCtr x="-156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7174"/>
                                        </p:tgtEl>
                                        <p:attrNameLst>
                                          <p:attrName>ppt_x,ppt_y</p:attrName>
                                        </p:attrNameLst>
                                      </p:cBhvr>
                                      <p:rCtr x="-234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175"/>
                                        </p:tgtEl>
                                        <p:attrNameLst>
                                          <p:attrName>ppt_x,ppt_y</p:attrName>
                                        </p:attrNameLst>
                                      </p:cBhvr>
                                      <p:rCtr x="-96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173"/>
                                        </p:tgtEl>
                                        <p:attrNameLst>
                                          <p:attrName>ppt_x,ppt_y</p:attrName>
                                        </p:attrNameLst>
                                      </p:cBhvr>
                                      <p:rCtr x="-216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7170"/>
                                        </p:tgtEl>
                                        <p:attrNameLst>
                                          <p:attrName>ppt_x,ppt_y</p:attrName>
                                        </p:attrNameLst>
                                      </p:cBhvr>
                                      <p:rCtr x="-166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7179"/>
                                        </p:tgtEl>
                                        <p:attrNameLst>
                                          <p:attrName>ppt_x,ppt_y</p:attrName>
                                        </p:attrNameLst>
                                      </p:cBhvr>
                                      <p:rCtr x="-284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7180"/>
                                        </p:tgtEl>
                                        <p:attrNameLst>
                                          <p:attrName>ppt_x,ppt_y</p:attrName>
                                        </p:attrNameLst>
                                      </p:cBhvr>
                                      <p:rCtr x="-284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7177"/>
                                        </p:tgtEl>
                                        <p:attrNameLst>
                                          <p:attrName>ppt_x,ppt_y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7176"/>
                                        </p:tgtEl>
                                        <p:attrNameLst>
                                          <p:attrName>ppt_x,ppt_y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7172"/>
                                        </p:tgtEl>
                                        <p:attrNameLst>
                                          <p:attrName>ppt_x,ppt_y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7176"/>
                                        </p:tgtEl>
                                      </p:cBhvr>
                                    </p:animEffect>
                                    <p:set>
                                      <p:cBhvr>
                                        <p:cTn id="62" dur="1" fill="hold">
                                          <p:stCondLst>
                                            <p:cond delay="499"/>
                                          </p:stCondLst>
                                        </p:cTn>
                                        <p:tgtEl>
                                          <p:spTgt spid="7176"/>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7177"/>
                                        </p:tgtEl>
                                      </p:cBhvr>
                                    </p:animEffect>
                                    <p:set>
                                      <p:cBhvr>
                                        <p:cTn id="65" dur="1" fill="hold">
                                          <p:stCondLst>
                                            <p:cond delay="499"/>
                                          </p:stCondLst>
                                        </p:cTn>
                                        <p:tgtEl>
                                          <p:spTgt spid="7177"/>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7179"/>
                                        </p:tgtEl>
                                      </p:cBhvr>
                                    </p:animEffect>
                                    <p:set>
                                      <p:cBhvr>
                                        <p:cTn id="68" dur="1" fill="hold">
                                          <p:stCondLst>
                                            <p:cond delay="499"/>
                                          </p:stCondLst>
                                        </p:cTn>
                                        <p:tgtEl>
                                          <p:spTgt spid="7179"/>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173"/>
                                        </p:tgtEl>
                                      </p:cBhvr>
                                    </p:animEffect>
                                    <p:set>
                                      <p:cBhvr>
                                        <p:cTn id="71" dur="1" fill="hold">
                                          <p:stCondLst>
                                            <p:cond delay="499"/>
                                          </p:stCondLst>
                                        </p:cTn>
                                        <p:tgtEl>
                                          <p:spTgt spid="7173"/>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175"/>
                                        </p:tgtEl>
                                      </p:cBhvr>
                                    </p:animEffect>
                                    <p:set>
                                      <p:cBhvr>
                                        <p:cTn id="74" dur="1" fill="hold">
                                          <p:stCondLst>
                                            <p:cond delay="499"/>
                                          </p:stCondLst>
                                        </p:cTn>
                                        <p:tgtEl>
                                          <p:spTgt spid="7175"/>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7171"/>
                                        </p:tgtEl>
                                      </p:cBhvr>
                                    </p:animEffect>
                                    <p:set>
                                      <p:cBhvr>
                                        <p:cTn id="77" dur="1" fill="hold">
                                          <p:stCondLst>
                                            <p:cond delay="499"/>
                                          </p:stCondLst>
                                        </p:cTn>
                                        <p:tgtEl>
                                          <p:spTgt spid="7171"/>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7178"/>
                                        </p:tgtEl>
                                      </p:cBhvr>
                                    </p:animEffect>
                                    <p:set>
                                      <p:cBhvr>
                                        <p:cTn id="80" dur="1" fill="hold">
                                          <p:stCondLst>
                                            <p:cond delay="499"/>
                                          </p:stCondLst>
                                        </p:cTn>
                                        <p:tgtEl>
                                          <p:spTgt spid="7178"/>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7180"/>
                                        </p:tgtEl>
                                      </p:cBhvr>
                                    </p:animEffect>
                                    <p:set>
                                      <p:cBhvr>
                                        <p:cTn id="83" dur="1" fill="hold">
                                          <p:stCondLst>
                                            <p:cond delay="499"/>
                                          </p:stCondLst>
                                        </p:cTn>
                                        <p:tgtEl>
                                          <p:spTgt spid="7180"/>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7172"/>
                                        </p:tgtEl>
                                      </p:cBhvr>
                                    </p:animEffect>
                                    <p:set>
                                      <p:cBhvr>
                                        <p:cTn id="86" dur="1" fill="hold">
                                          <p:stCondLst>
                                            <p:cond delay="499"/>
                                          </p:stCondLst>
                                        </p:cTn>
                                        <p:tgtEl>
                                          <p:spTgt spid="7172"/>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7170"/>
                                        </p:tgtEl>
                                      </p:cBhvr>
                                    </p:animEffect>
                                    <p:set>
                                      <p:cBhvr>
                                        <p:cTn id="89" dur="1" fill="hold">
                                          <p:stCondLst>
                                            <p:cond delay="499"/>
                                          </p:stCondLst>
                                        </p:cTn>
                                        <p:tgtEl>
                                          <p:spTgt spid="7170"/>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7174"/>
                                        </p:tgtEl>
                                      </p:cBhvr>
                                    </p:animEffect>
                                    <p:set>
                                      <p:cBhvr>
                                        <p:cTn id="92" dur="1" fill="hold">
                                          <p:stCondLst>
                                            <p:cond delay="499"/>
                                          </p:stCondLst>
                                        </p:cTn>
                                        <p:tgtEl>
                                          <p:spTgt spid="7174"/>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7181"/>
                                        </p:tgtEl>
                                        <p:attrNameLst>
                                          <p:attrName>style.visibility</p:attrName>
                                        </p:attrNameLst>
                                      </p:cBhvr>
                                      <p:to>
                                        <p:strVal val="visible"/>
                                      </p:to>
                                    </p:set>
                                    <p:animEffect transition="in" filter="fade">
                                      <p:cBhvr>
                                        <p:cTn id="95" dur="100"/>
                                        <p:tgtEl>
                                          <p:spTgt spid="7181"/>
                                        </p:tgtEl>
                                      </p:cBhvr>
                                    </p:animEffect>
                                  </p:childTnLst>
                                </p:cTn>
                              </p:par>
                              <p:par>
                                <p:cTn id="96" presetID="10" presetClass="entr" presetSubtype="0" fill="hold" nodeType="withEffect">
                                  <p:stCondLst>
                                    <p:cond delay="600"/>
                                  </p:stCondLst>
                                  <p:childTnLst>
                                    <p:set>
                                      <p:cBhvr>
                                        <p:cTn id="97" dur="1" fill="hold">
                                          <p:stCondLst>
                                            <p:cond delay="0"/>
                                          </p:stCondLst>
                                        </p:cTn>
                                        <p:tgtEl>
                                          <p:spTgt spid="7182"/>
                                        </p:tgtEl>
                                        <p:attrNameLst>
                                          <p:attrName>style.visibility</p:attrName>
                                        </p:attrNameLst>
                                      </p:cBhvr>
                                      <p:to>
                                        <p:strVal val="visible"/>
                                      </p:to>
                                    </p:set>
                                    <p:animEffect transition="in" filter="fade">
                                      <p:cBhvr>
                                        <p:cTn id="98" dur="100"/>
                                        <p:tgtEl>
                                          <p:spTgt spid="7182"/>
                                        </p:tgtEl>
                                      </p:cBhvr>
                                    </p:animEffect>
                                  </p:childTnLst>
                                </p:cTn>
                              </p:par>
                              <p:par>
                                <p:cTn id="99" presetID="10" presetClass="entr" presetSubtype="0" fill="hold" nodeType="withEffect">
                                  <p:stCondLst>
                                    <p:cond delay="200"/>
                                  </p:stCondLst>
                                  <p:childTnLst>
                                    <p:set>
                                      <p:cBhvr>
                                        <p:cTn id="100" dur="1" fill="hold">
                                          <p:stCondLst>
                                            <p:cond delay="0"/>
                                          </p:stCondLst>
                                        </p:cTn>
                                        <p:tgtEl>
                                          <p:spTgt spid="7183"/>
                                        </p:tgtEl>
                                        <p:attrNameLst>
                                          <p:attrName>style.visibility</p:attrName>
                                        </p:attrNameLst>
                                      </p:cBhvr>
                                      <p:to>
                                        <p:strVal val="visible"/>
                                      </p:to>
                                    </p:set>
                                    <p:animEffect transition="in" filter="fade">
                                      <p:cBhvr>
                                        <p:cTn id="101" dur="100"/>
                                        <p:tgtEl>
                                          <p:spTgt spid="7183"/>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7184"/>
                                        </p:tgtEl>
                                        <p:attrNameLst>
                                          <p:attrName>style.visibility</p:attrName>
                                        </p:attrNameLst>
                                      </p:cBhvr>
                                      <p:to>
                                        <p:strVal val="visible"/>
                                      </p:to>
                                    </p:set>
                                    <p:animEffect transition="in" filter="fade">
                                      <p:cBhvr>
                                        <p:cTn id="104" dur="100"/>
                                        <p:tgtEl>
                                          <p:spTgt spid="7184"/>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7185"/>
                                        </p:tgtEl>
                                        <p:attrNameLst>
                                          <p:attrName>style.visibility</p:attrName>
                                        </p:attrNameLst>
                                      </p:cBhvr>
                                      <p:to>
                                        <p:strVal val="visible"/>
                                      </p:to>
                                    </p:set>
                                    <p:animEffect transition="in" filter="fade">
                                      <p:cBhvr>
                                        <p:cTn id="107" dur="100"/>
                                        <p:tgtEl>
                                          <p:spTgt spid="7185"/>
                                        </p:tgtEl>
                                      </p:cBhvr>
                                    </p:animEffect>
                                  </p:childTnLst>
                                </p:cTn>
                              </p:par>
                              <p:par>
                                <p:cTn id="108" presetID="53" presetClass="exit" presetSubtype="0" fill="hold" nodeType="withEffect">
                                  <p:stCondLst>
                                    <p:cond delay="100"/>
                                  </p:stCondLst>
                                  <p:childTnLst>
                                    <p:anim calcmode="lin" valueType="num">
                                      <p:cBhvr>
                                        <p:cTn id="109" dur="1000"/>
                                        <p:tgtEl>
                                          <p:spTgt spid="7181"/>
                                        </p:tgtEl>
                                        <p:attrNameLst>
                                          <p:attrName>ppt_w</p:attrName>
                                        </p:attrNameLst>
                                      </p:cBhvr>
                                      <p:tavLst>
                                        <p:tav tm="0">
                                          <p:val>
                                            <p:strVal val="ppt_w"/>
                                          </p:val>
                                        </p:tav>
                                        <p:tav tm="100000">
                                          <p:val>
                                            <p:fltVal val="0"/>
                                          </p:val>
                                        </p:tav>
                                      </p:tavLst>
                                    </p:anim>
                                    <p:anim calcmode="lin" valueType="num">
                                      <p:cBhvr>
                                        <p:cTn id="110" dur="1000"/>
                                        <p:tgtEl>
                                          <p:spTgt spid="7181"/>
                                        </p:tgtEl>
                                        <p:attrNameLst>
                                          <p:attrName>ppt_h</p:attrName>
                                        </p:attrNameLst>
                                      </p:cBhvr>
                                      <p:tavLst>
                                        <p:tav tm="0">
                                          <p:val>
                                            <p:strVal val="ppt_h"/>
                                          </p:val>
                                        </p:tav>
                                        <p:tav tm="100000">
                                          <p:val>
                                            <p:fltVal val="0"/>
                                          </p:val>
                                        </p:tav>
                                      </p:tavLst>
                                    </p:anim>
                                    <p:animEffect transition="out" filter="fade">
                                      <p:cBhvr>
                                        <p:cTn id="111" dur="1000"/>
                                        <p:tgtEl>
                                          <p:spTgt spid="7181"/>
                                        </p:tgtEl>
                                      </p:cBhvr>
                                    </p:animEffect>
                                    <p:set>
                                      <p:cBhvr>
                                        <p:cTn id="112" dur="1" fill="hold">
                                          <p:stCondLst>
                                            <p:cond delay="999"/>
                                          </p:stCondLst>
                                        </p:cTn>
                                        <p:tgtEl>
                                          <p:spTgt spid="7181"/>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7182"/>
                                        </p:tgtEl>
                                        <p:attrNameLst>
                                          <p:attrName>ppt_w</p:attrName>
                                        </p:attrNameLst>
                                      </p:cBhvr>
                                      <p:tavLst>
                                        <p:tav tm="0">
                                          <p:val>
                                            <p:strVal val="ppt_w"/>
                                          </p:val>
                                        </p:tav>
                                        <p:tav tm="100000">
                                          <p:val>
                                            <p:fltVal val="0"/>
                                          </p:val>
                                        </p:tav>
                                      </p:tavLst>
                                    </p:anim>
                                    <p:anim calcmode="lin" valueType="num">
                                      <p:cBhvr>
                                        <p:cTn id="115" dur="500"/>
                                        <p:tgtEl>
                                          <p:spTgt spid="7182"/>
                                        </p:tgtEl>
                                        <p:attrNameLst>
                                          <p:attrName>ppt_h</p:attrName>
                                        </p:attrNameLst>
                                      </p:cBhvr>
                                      <p:tavLst>
                                        <p:tav tm="0">
                                          <p:val>
                                            <p:strVal val="ppt_h"/>
                                          </p:val>
                                        </p:tav>
                                        <p:tav tm="100000">
                                          <p:val>
                                            <p:fltVal val="0"/>
                                          </p:val>
                                        </p:tav>
                                      </p:tavLst>
                                    </p:anim>
                                    <p:animEffect transition="out" filter="fade">
                                      <p:cBhvr>
                                        <p:cTn id="116" dur="500"/>
                                        <p:tgtEl>
                                          <p:spTgt spid="7182"/>
                                        </p:tgtEl>
                                      </p:cBhvr>
                                    </p:animEffect>
                                    <p:set>
                                      <p:cBhvr>
                                        <p:cTn id="117" dur="1" fill="hold">
                                          <p:stCondLst>
                                            <p:cond delay="499"/>
                                          </p:stCondLst>
                                        </p:cTn>
                                        <p:tgtEl>
                                          <p:spTgt spid="7182"/>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7183"/>
                                        </p:tgtEl>
                                        <p:attrNameLst>
                                          <p:attrName>ppt_w</p:attrName>
                                        </p:attrNameLst>
                                      </p:cBhvr>
                                      <p:tavLst>
                                        <p:tav tm="0">
                                          <p:val>
                                            <p:strVal val="ppt_w"/>
                                          </p:val>
                                        </p:tav>
                                        <p:tav tm="100000">
                                          <p:val>
                                            <p:fltVal val="0"/>
                                          </p:val>
                                        </p:tav>
                                      </p:tavLst>
                                    </p:anim>
                                    <p:anim calcmode="lin" valueType="num">
                                      <p:cBhvr>
                                        <p:cTn id="120" dur="500"/>
                                        <p:tgtEl>
                                          <p:spTgt spid="7183"/>
                                        </p:tgtEl>
                                        <p:attrNameLst>
                                          <p:attrName>ppt_h</p:attrName>
                                        </p:attrNameLst>
                                      </p:cBhvr>
                                      <p:tavLst>
                                        <p:tav tm="0">
                                          <p:val>
                                            <p:strVal val="ppt_h"/>
                                          </p:val>
                                        </p:tav>
                                        <p:tav tm="100000">
                                          <p:val>
                                            <p:fltVal val="0"/>
                                          </p:val>
                                        </p:tav>
                                      </p:tavLst>
                                    </p:anim>
                                    <p:animEffect transition="out" filter="fade">
                                      <p:cBhvr>
                                        <p:cTn id="121" dur="500"/>
                                        <p:tgtEl>
                                          <p:spTgt spid="7183"/>
                                        </p:tgtEl>
                                      </p:cBhvr>
                                    </p:animEffect>
                                    <p:set>
                                      <p:cBhvr>
                                        <p:cTn id="122" dur="1" fill="hold">
                                          <p:stCondLst>
                                            <p:cond delay="499"/>
                                          </p:stCondLst>
                                        </p:cTn>
                                        <p:tgtEl>
                                          <p:spTgt spid="7183"/>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7184"/>
                                        </p:tgtEl>
                                        <p:attrNameLst>
                                          <p:attrName>ppt_w</p:attrName>
                                        </p:attrNameLst>
                                      </p:cBhvr>
                                      <p:tavLst>
                                        <p:tav tm="0">
                                          <p:val>
                                            <p:strVal val="ppt_w"/>
                                          </p:val>
                                        </p:tav>
                                        <p:tav tm="100000">
                                          <p:val>
                                            <p:fltVal val="0"/>
                                          </p:val>
                                        </p:tav>
                                      </p:tavLst>
                                    </p:anim>
                                    <p:anim calcmode="lin" valueType="num">
                                      <p:cBhvr>
                                        <p:cTn id="125" dur="500"/>
                                        <p:tgtEl>
                                          <p:spTgt spid="7184"/>
                                        </p:tgtEl>
                                        <p:attrNameLst>
                                          <p:attrName>ppt_h</p:attrName>
                                        </p:attrNameLst>
                                      </p:cBhvr>
                                      <p:tavLst>
                                        <p:tav tm="0">
                                          <p:val>
                                            <p:strVal val="ppt_h"/>
                                          </p:val>
                                        </p:tav>
                                        <p:tav tm="100000">
                                          <p:val>
                                            <p:fltVal val="0"/>
                                          </p:val>
                                        </p:tav>
                                      </p:tavLst>
                                    </p:anim>
                                    <p:animEffect transition="out" filter="fade">
                                      <p:cBhvr>
                                        <p:cTn id="126" dur="500"/>
                                        <p:tgtEl>
                                          <p:spTgt spid="7184"/>
                                        </p:tgtEl>
                                      </p:cBhvr>
                                    </p:animEffect>
                                    <p:set>
                                      <p:cBhvr>
                                        <p:cTn id="127" dur="1" fill="hold">
                                          <p:stCondLst>
                                            <p:cond delay="499"/>
                                          </p:stCondLst>
                                        </p:cTn>
                                        <p:tgtEl>
                                          <p:spTgt spid="7184"/>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7185"/>
                                        </p:tgtEl>
                                        <p:attrNameLst>
                                          <p:attrName>ppt_w</p:attrName>
                                        </p:attrNameLst>
                                      </p:cBhvr>
                                      <p:tavLst>
                                        <p:tav tm="0">
                                          <p:val>
                                            <p:strVal val="ppt_w"/>
                                          </p:val>
                                        </p:tav>
                                        <p:tav tm="100000">
                                          <p:val>
                                            <p:fltVal val="0"/>
                                          </p:val>
                                        </p:tav>
                                      </p:tavLst>
                                    </p:anim>
                                    <p:anim calcmode="lin" valueType="num">
                                      <p:cBhvr>
                                        <p:cTn id="130" dur="500"/>
                                        <p:tgtEl>
                                          <p:spTgt spid="7185"/>
                                        </p:tgtEl>
                                        <p:attrNameLst>
                                          <p:attrName>ppt_h</p:attrName>
                                        </p:attrNameLst>
                                      </p:cBhvr>
                                      <p:tavLst>
                                        <p:tav tm="0">
                                          <p:val>
                                            <p:strVal val="ppt_h"/>
                                          </p:val>
                                        </p:tav>
                                        <p:tav tm="100000">
                                          <p:val>
                                            <p:fltVal val="0"/>
                                          </p:val>
                                        </p:tav>
                                      </p:tavLst>
                                    </p:anim>
                                    <p:animEffect transition="out" filter="fade">
                                      <p:cBhvr>
                                        <p:cTn id="131" dur="500"/>
                                        <p:tgtEl>
                                          <p:spTgt spid="7185"/>
                                        </p:tgtEl>
                                      </p:cBhvr>
                                    </p:animEffect>
                                    <p:set>
                                      <p:cBhvr>
                                        <p:cTn id="132" dur="1" fill="hold">
                                          <p:stCondLst>
                                            <p:cond delay="499"/>
                                          </p:stCondLst>
                                        </p:cTn>
                                        <p:tgtEl>
                                          <p:spTgt spid="71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bg2"/>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8195"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rtl="0" eaLnBrk="0" fontAlgn="base" hangingPunct="0">
        <a:spcBef>
          <a:spcPct val="0"/>
        </a:spcBef>
        <a:spcAft>
          <a:spcPct val="0"/>
        </a:spcAft>
        <a:defRPr sz="2400" kern="12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9219"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rtl="0" eaLnBrk="0" fontAlgn="base" hangingPunct="0">
        <a:spcBef>
          <a:spcPct val="0"/>
        </a:spcBef>
        <a:spcAft>
          <a:spcPct val="0"/>
        </a:spcAft>
        <a:defRPr sz="2400" kern="12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95.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95.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9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5.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95.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customXml" Target="../ink/ink3.xml"/><Relationship Id="rId18" Type="http://schemas.openxmlformats.org/officeDocument/2006/relationships/image" Target="../media/image320.png"/><Relationship Id="rId26" Type="http://schemas.openxmlformats.org/officeDocument/2006/relationships/image" Target="../media/image350.png"/><Relationship Id="rId3" Type="http://schemas.openxmlformats.org/officeDocument/2006/relationships/image" Target="../media/image92.png"/><Relationship Id="rId21" Type="http://schemas.openxmlformats.org/officeDocument/2006/relationships/image" Target="../media/image330.png"/><Relationship Id="rId7" Type="http://schemas.openxmlformats.org/officeDocument/2006/relationships/image" Target="../media/image95.png"/><Relationship Id="rId12" Type="http://schemas.openxmlformats.org/officeDocument/2006/relationships/image" Target="../media/image290.png"/><Relationship Id="rId17" Type="http://schemas.openxmlformats.org/officeDocument/2006/relationships/customXml" Target="../ink/ink5.xml"/><Relationship Id="rId25" Type="http://schemas.openxmlformats.org/officeDocument/2006/relationships/customXml" Target="../ink/ink10.xml"/><Relationship Id="rId2" Type="http://schemas.openxmlformats.org/officeDocument/2006/relationships/notesSlide" Target="../notesSlides/notesSlide51.xml"/><Relationship Id="rId16" Type="http://schemas.openxmlformats.org/officeDocument/2006/relationships/image" Target="../media/image310.png"/><Relationship Id="rId20" Type="http://schemas.openxmlformats.org/officeDocument/2006/relationships/customXml" Target="../ink/ink7.xml"/><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customXml" Target="../ink/ink2.xml"/><Relationship Id="rId24" Type="http://schemas.openxmlformats.org/officeDocument/2006/relationships/image" Target="../media/image340.png"/><Relationship Id="rId5" Type="http://schemas.openxmlformats.org/officeDocument/2006/relationships/image" Target="../media/image93.png"/><Relationship Id="rId15" Type="http://schemas.openxmlformats.org/officeDocument/2006/relationships/customXml" Target="../ink/ink4.xml"/><Relationship Id="rId23" Type="http://schemas.openxmlformats.org/officeDocument/2006/relationships/customXml" Target="../ink/ink9.xml"/><Relationship Id="rId10" Type="http://schemas.openxmlformats.org/officeDocument/2006/relationships/image" Target="../media/image280.png"/><Relationship Id="rId19" Type="http://schemas.openxmlformats.org/officeDocument/2006/relationships/customXml" Target="../ink/ink6.xml"/><Relationship Id="rId4" Type="http://schemas.openxmlformats.org/officeDocument/2006/relationships/image" Target="../media/image91.png"/><Relationship Id="rId9" Type="http://schemas.openxmlformats.org/officeDocument/2006/relationships/customXml" Target="../ink/ink1.xml"/><Relationship Id="rId14" Type="http://schemas.openxmlformats.org/officeDocument/2006/relationships/image" Target="../media/image300.png"/><Relationship Id="rId22" Type="http://schemas.openxmlformats.org/officeDocument/2006/relationships/customXml" Target="../ink/ink8.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3" Type="http://schemas.openxmlformats.org/officeDocument/2006/relationships/customXml" Target="../ink/ink13.xml"/><Relationship Id="rId18" Type="http://schemas.openxmlformats.org/officeDocument/2006/relationships/image" Target="../media/image320.png"/><Relationship Id="rId26" Type="http://schemas.openxmlformats.org/officeDocument/2006/relationships/image" Target="../media/image350.png"/><Relationship Id="rId39" Type="http://schemas.openxmlformats.org/officeDocument/2006/relationships/customXml" Target="../ink/ink27.xml"/><Relationship Id="rId21" Type="http://schemas.openxmlformats.org/officeDocument/2006/relationships/image" Target="../media/image330.png"/><Relationship Id="rId34" Type="http://schemas.openxmlformats.org/officeDocument/2006/relationships/image" Target="../media/image400.png"/><Relationship Id="rId42" Type="http://schemas.openxmlformats.org/officeDocument/2006/relationships/image" Target="../media/image440.png"/><Relationship Id="rId47" Type="http://schemas.openxmlformats.org/officeDocument/2006/relationships/customXml" Target="../ink/ink31.xml"/><Relationship Id="rId50" Type="http://schemas.openxmlformats.org/officeDocument/2006/relationships/customXml" Target="../ink/ink33.xml"/><Relationship Id="rId7"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310.png"/><Relationship Id="rId29" Type="http://schemas.openxmlformats.org/officeDocument/2006/relationships/customXml" Target="../ink/ink22.xml"/><Relationship Id="rId11" Type="http://schemas.openxmlformats.org/officeDocument/2006/relationships/customXml" Target="../ink/ink12.xml"/><Relationship Id="rId24" Type="http://schemas.openxmlformats.org/officeDocument/2006/relationships/image" Target="../media/image340.png"/><Relationship Id="rId32" Type="http://schemas.openxmlformats.org/officeDocument/2006/relationships/image" Target="../media/image390.png"/><Relationship Id="rId37" Type="http://schemas.openxmlformats.org/officeDocument/2006/relationships/customXml" Target="../ink/ink26.xml"/><Relationship Id="rId40" Type="http://schemas.openxmlformats.org/officeDocument/2006/relationships/image" Target="../media/image430.png"/><Relationship Id="rId45" Type="http://schemas.openxmlformats.org/officeDocument/2006/relationships/customXml" Target="../ink/ink30.xml"/><Relationship Id="rId5" Type="http://schemas.openxmlformats.org/officeDocument/2006/relationships/image" Target="../media/image93.png"/><Relationship Id="rId15" Type="http://schemas.openxmlformats.org/officeDocument/2006/relationships/customXml" Target="../ink/ink14.xml"/><Relationship Id="rId23" Type="http://schemas.openxmlformats.org/officeDocument/2006/relationships/customXml" Target="../ink/ink19.xml"/><Relationship Id="rId28" Type="http://schemas.openxmlformats.org/officeDocument/2006/relationships/image" Target="../media/image370.png"/><Relationship Id="rId36" Type="http://schemas.openxmlformats.org/officeDocument/2006/relationships/image" Target="../media/image410.png"/><Relationship Id="rId49" Type="http://schemas.openxmlformats.org/officeDocument/2006/relationships/customXml" Target="../ink/ink32.xml"/><Relationship Id="rId10" Type="http://schemas.openxmlformats.org/officeDocument/2006/relationships/image" Target="../media/image280.png"/><Relationship Id="rId19" Type="http://schemas.openxmlformats.org/officeDocument/2006/relationships/customXml" Target="../ink/ink16.xml"/><Relationship Id="rId31" Type="http://schemas.openxmlformats.org/officeDocument/2006/relationships/customXml" Target="../ink/ink23.xml"/><Relationship Id="rId44" Type="http://schemas.openxmlformats.org/officeDocument/2006/relationships/image" Target="../media/image450.png"/><Relationship Id="rId4" Type="http://schemas.openxmlformats.org/officeDocument/2006/relationships/image" Target="../media/image91.png"/><Relationship Id="rId9" Type="http://schemas.openxmlformats.org/officeDocument/2006/relationships/customXml" Target="../ink/ink11.xml"/><Relationship Id="rId14" Type="http://schemas.openxmlformats.org/officeDocument/2006/relationships/image" Target="../media/image300.png"/><Relationship Id="rId22" Type="http://schemas.openxmlformats.org/officeDocument/2006/relationships/customXml" Target="../ink/ink18.xml"/><Relationship Id="rId27" Type="http://schemas.openxmlformats.org/officeDocument/2006/relationships/customXml" Target="../ink/ink21.xml"/><Relationship Id="rId30" Type="http://schemas.openxmlformats.org/officeDocument/2006/relationships/image" Target="../media/image380.png"/><Relationship Id="rId35" Type="http://schemas.openxmlformats.org/officeDocument/2006/relationships/customXml" Target="../ink/ink25.xml"/><Relationship Id="rId43" Type="http://schemas.openxmlformats.org/officeDocument/2006/relationships/customXml" Target="../ink/ink29.xml"/><Relationship Id="rId48" Type="http://schemas.openxmlformats.org/officeDocument/2006/relationships/image" Target="../media/image470.png"/><Relationship Id="rId8" Type="http://schemas.openxmlformats.org/officeDocument/2006/relationships/slide" Target="slide62.xml"/><Relationship Id="rId51" Type="http://schemas.openxmlformats.org/officeDocument/2006/relationships/image" Target="../media/image480.png"/><Relationship Id="rId3" Type="http://schemas.openxmlformats.org/officeDocument/2006/relationships/image" Target="../media/image92.png"/><Relationship Id="rId12" Type="http://schemas.openxmlformats.org/officeDocument/2006/relationships/image" Target="../media/image290.png"/><Relationship Id="rId17" Type="http://schemas.openxmlformats.org/officeDocument/2006/relationships/customXml" Target="../ink/ink15.xml"/><Relationship Id="rId25" Type="http://schemas.openxmlformats.org/officeDocument/2006/relationships/customXml" Target="../ink/ink20.xml"/><Relationship Id="rId33" Type="http://schemas.openxmlformats.org/officeDocument/2006/relationships/customXml" Target="../ink/ink24.xml"/><Relationship Id="rId38" Type="http://schemas.openxmlformats.org/officeDocument/2006/relationships/image" Target="../media/image420.png"/><Relationship Id="rId46" Type="http://schemas.openxmlformats.org/officeDocument/2006/relationships/image" Target="../media/image460.png"/><Relationship Id="rId20" Type="http://schemas.openxmlformats.org/officeDocument/2006/relationships/customXml" Target="../ink/ink17.xml"/><Relationship Id="rId41" Type="http://schemas.openxmlformats.org/officeDocument/2006/relationships/customXml" Target="../ink/ink28.xml"/><Relationship Id="rId1" Type="http://schemas.openxmlformats.org/officeDocument/2006/relationships/slideLayout" Target="../slideLayouts/slideLayout7.xml"/><Relationship Id="rId6"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95.xm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0.xml"/><Relationship Id="rId5" Type="http://schemas.openxmlformats.org/officeDocument/2006/relationships/image" Target="../media/image21.png"/><Relationship Id="rId4" Type="http://schemas.openxmlformats.org/officeDocument/2006/relationships/image" Target="../media/image20.jp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95.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2.png"/><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103.pn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1.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0.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218" y="0"/>
            <a:ext cx="12192000" cy="3717032"/>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a:ea typeface="微软雅黑"/>
              <a:cs typeface="+mn-cs"/>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78" y="1"/>
            <a:ext cx="12001016" cy="4368809"/>
          </a:xfrm>
          <a:prstGeom prst="rect">
            <a:avLst/>
          </a:prstGeom>
        </p:spPr>
      </p:pic>
      <p:sp>
        <p:nvSpPr>
          <p:cNvPr id="3" name="矩形 2"/>
          <p:cNvSpPr/>
          <p:nvPr/>
        </p:nvSpPr>
        <p:spPr>
          <a:xfrm>
            <a:off x="7730563" y="3717032"/>
            <a:ext cx="4455220" cy="120797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a:ea typeface="微软雅黑"/>
              <a:cs typeface="+mn-cs"/>
            </a:endParaRPr>
          </a:p>
        </p:txBody>
      </p:sp>
      <p:sp>
        <p:nvSpPr>
          <p:cNvPr id="13" name="文本框 18"/>
          <p:cNvSpPr txBox="1"/>
          <p:nvPr/>
        </p:nvSpPr>
        <p:spPr>
          <a:xfrm>
            <a:off x="21745" y="4340358"/>
            <a:ext cx="12136073" cy="769441"/>
          </a:xfrm>
          <a:prstGeom prst="rect">
            <a:avLst/>
          </a:prstGeom>
          <a:noFill/>
        </p:spPr>
        <p:txBody>
          <a:bodyPr wrap="square" lIns="91440" tIns="45720" rIns="91440" bIns="45720"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400" b="1" i="0" u="none" strike="noStrike" kern="1200" cap="none" spc="0" normalizeH="0" baseline="0" noProof="0" dirty="0">
                <a:ln>
                  <a:noFill/>
                </a:ln>
                <a:solidFill>
                  <a:srgbClr val="4D4D4D">
                    <a:lumMod val="50000"/>
                  </a:srgbClr>
                </a:solidFill>
                <a:effectLst/>
                <a:uLnTx/>
                <a:uFillTx/>
                <a:latin typeface="微软雅黑" pitchFamily="34" charset="-122"/>
                <a:ea typeface="微软雅黑" pitchFamily="34" charset="-122"/>
                <a:cs typeface="+mn-cs"/>
              </a:rPr>
              <a:t>The Billing and Inventory System (BIS)</a:t>
            </a:r>
            <a:endParaRPr kumimoji="0" lang="zh-CN" altLang="en-US" sz="4400" b="1" i="0" u="none" strike="noStrike" kern="1200" cap="none" spc="0" normalizeH="0" baseline="0" noProof="0" dirty="0">
              <a:ln>
                <a:noFill/>
              </a:ln>
              <a:solidFill>
                <a:srgbClr val="4D4D4D">
                  <a:lumMod val="50000"/>
                </a:srgbClr>
              </a:solidFill>
              <a:effectLst/>
              <a:uLnTx/>
              <a:uFillTx/>
              <a:latin typeface="微软雅黑" pitchFamily="34" charset="-122"/>
              <a:ea typeface="微软雅黑" pitchFamily="34" charset="-122"/>
              <a:cs typeface="+mn-cs"/>
            </a:endParaRPr>
          </a:p>
        </p:txBody>
      </p:sp>
      <p:sp>
        <p:nvSpPr>
          <p:cNvPr id="69" name="TextBox 35"/>
          <p:cNvSpPr txBox="1">
            <a:spLocks noChangeArrowheads="1"/>
          </p:cNvSpPr>
          <p:nvPr/>
        </p:nvSpPr>
        <p:spPr bwMode="auto">
          <a:xfrm>
            <a:off x="4370159" y="6091263"/>
            <a:ext cx="7632848"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rgbClr val="4D4D4D">
                    <a:lumMod val="50000"/>
                  </a:srgbClr>
                </a:solidFill>
                <a:effectLst/>
                <a:uLnTx/>
                <a:uFillTx/>
                <a:latin typeface="微软雅黑" panose="020B0503020204020204" pitchFamily="34" charset="-122"/>
                <a:ea typeface="微软雅黑" panose="020B0503020204020204" pitchFamily="34" charset="-122"/>
                <a:cs typeface="+mn-cs"/>
              </a:rPr>
              <a:t>Speaker1: Zhang Xue      Speaker2: Yu Zhirong      Speaker3: Li </a:t>
            </a:r>
            <a:r>
              <a:rPr kumimoji="0" lang="en-US" altLang="zh-CN" sz="1600" b="0" i="0" u="none" strike="noStrike" kern="1200" cap="none" spc="0" normalizeH="0" baseline="0" noProof="0" dirty="0" err="1">
                <a:ln>
                  <a:noFill/>
                </a:ln>
                <a:solidFill>
                  <a:srgbClr val="4D4D4D">
                    <a:lumMod val="50000"/>
                  </a:srgbClr>
                </a:solidFill>
                <a:effectLst/>
                <a:uLnTx/>
                <a:uFillTx/>
                <a:latin typeface="微软雅黑" panose="020B0503020204020204" pitchFamily="34" charset="-122"/>
                <a:ea typeface="微软雅黑" panose="020B0503020204020204" pitchFamily="34" charset="-122"/>
                <a:cs typeface="+mn-cs"/>
              </a:rPr>
              <a:t>Jiayin</a:t>
            </a:r>
            <a:r>
              <a:rPr kumimoji="0" lang="en-US" altLang="zh-CN" sz="1600" b="0" i="0" u="none" strike="noStrike" kern="1200" cap="none" spc="0" normalizeH="0" baseline="0" noProof="0" dirty="0">
                <a:ln>
                  <a:noFill/>
                </a:ln>
                <a:solidFill>
                  <a:srgbClr val="4D4D4D">
                    <a:lumMod val="50000"/>
                  </a:srgbClr>
                </a:solidFill>
                <a:effectLst/>
                <a:uLnTx/>
                <a:uFillTx/>
                <a:latin typeface="微软雅黑" panose="020B0503020204020204" pitchFamily="34" charset="-122"/>
                <a:ea typeface="微软雅黑" panose="020B0503020204020204" pitchFamily="34" charset="-122"/>
                <a:cs typeface="+mn-cs"/>
              </a:rPr>
              <a:t> </a:t>
            </a: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4D4D4D">
                  <a:lumMod val="50000"/>
                </a:srgb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10733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76"/>
          <p:cNvSpPr txBox="1">
            <a:spLocks noChangeArrowheads="1"/>
          </p:cNvSpPr>
          <p:nvPr/>
        </p:nvSpPr>
        <p:spPr bwMode="auto">
          <a:xfrm>
            <a:off x="193597" y="126924"/>
            <a:ext cx="2525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err="1">
                <a:ln>
                  <a:noFill/>
                </a:ln>
                <a:solidFill>
                  <a:srgbClr val="4D4D4D"/>
                </a:solidFill>
                <a:effectLst/>
                <a:uLnTx/>
                <a:uFillTx/>
                <a:latin typeface="微软雅黑" panose="020B0503020204020204" pitchFamily="34" charset="-122"/>
                <a:ea typeface="微软雅黑" panose="020B0503020204020204" pitchFamily="34" charset="-122"/>
                <a:cs typeface="+mn-cs"/>
              </a:rPr>
              <a:t>ClassDiagram</a:t>
            </a:r>
            <a:endParaRPr kumimoji="0" lang="zh-CN" altLang="en-US"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cxnSp>
        <p:nvCxnSpPr>
          <p:cNvPr id="16388" name="直接连接符 46"/>
          <p:cNvCxnSpPr>
            <a:cxnSpLocks noChangeShapeType="1"/>
          </p:cNvCxnSpPr>
          <p:nvPr/>
        </p:nvCxnSpPr>
        <p:spPr bwMode="auto">
          <a:xfrm flipH="1">
            <a:off x="193725" y="69467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a:extLst>
              <a:ext uri="{FF2B5EF4-FFF2-40B4-BE49-F238E27FC236}">
                <a16:creationId xmlns:a16="http://schemas.microsoft.com/office/drawing/2014/main" id="{2C5EC6EA-87AE-B478-06EA-446BC65D6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0077" y="106508"/>
            <a:ext cx="6476608" cy="6858000"/>
          </a:xfrm>
          <a:prstGeom prst="rect">
            <a:avLst/>
          </a:prstGeom>
        </p:spPr>
      </p:pic>
    </p:spTree>
    <p:extLst>
      <p:ext uri="{BB962C8B-B14F-4D97-AF65-F5344CB8AC3E}">
        <p14:creationId xmlns:p14="http://schemas.microsoft.com/office/powerpoint/2010/main" val="222939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76"/>
          <p:cNvSpPr txBox="1">
            <a:spLocks noChangeArrowheads="1"/>
          </p:cNvSpPr>
          <p:nvPr/>
        </p:nvSpPr>
        <p:spPr bwMode="auto">
          <a:xfrm>
            <a:off x="193597" y="126924"/>
            <a:ext cx="2525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err="1">
                <a:ln>
                  <a:noFill/>
                </a:ln>
                <a:solidFill>
                  <a:srgbClr val="4D4D4D"/>
                </a:solidFill>
                <a:effectLst/>
                <a:uLnTx/>
                <a:uFillTx/>
                <a:latin typeface="微软雅黑" panose="020B0503020204020204" pitchFamily="34" charset="-122"/>
                <a:ea typeface="微软雅黑" panose="020B0503020204020204" pitchFamily="34" charset="-122"/>
                <a:cs typeface="+mn-cs"/>
              </a:rPr>
              <a:t>ClassDiagram</a:t>
            </a:r>
            <a:endParaRPr kumimoji="0" lang="zh-CN" altLang="en-US"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cxnSp>
        <p:nvCxnSpPr>
          <p:cNvPr id="16388" name="直接连接符 46"/>
          <p:cNvCxnSpPr>
            <a:cxnSpLocks noChangeShapeType="1"/>
          </p:cNvCxnSpPr>
          <p:nvPr/>
        </p:nvCxnSpPr>
        <p:spPr bwMode="auto">
          <a:xfrm flipH="1">
            <a:off x="193725" y="69467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a:extLst>
              <a:ext uri="{FF2B5EF4-FFF2-40B4-BE49-F238E27FC236}">
                <a16:creationId xmlns:a16="http://schemas.microsoft.com/office/drawing/2014/main" id="{2C5EC6EA-87AE-B478-06EA-446BC65D6D52}"/>
              </a:ext>
            </a:extLst>
          </p:cNvPr>
          <p:cNvPicPr>
            <a:picLocks noChangeAspect="1"/>
          </p:cNvPicPr>
          <p:nvPr/>
        </p:nvPicPr>
        <p:blipFill rotWithShape="1">
          <a:blip r:embed="rId3">
            <a:extLst>
              <a:ext uri="{28A0092B-C50C-407E-A947-70E740481C1C}">
                <a14:useLocalDpi xmlns:a14="http://schemas.microsoft.com/office/drawing/2010/main" val="0"/>
              </a:ext>
            </a:extLst>
          </a:blip>
          <a:srcRect b="75703"/>
          <a:stretch/>
        </p:blipFill>
        <p:spPr>
          <a:xfrm>
            <a:off x="1057821" y="1772816"/>
            <a:ext cx="10635470" cy="2736304"/>
          </a:xfrm>
          <a:prstGeom prst="rect">
            <a:avLst/>
          </a:prstGeom>
        </p:spPr>
      </p:pic>
    </p:spTree>
    <p:extLst>
      <p:ext uri="{BB962C8B-B14F-4D97-AF65-F5344CB8AC3E}">
        <p14:creationId xmlns:p14="http://schemas.microsoft.com/office/powerpoint/2010/main" val="107751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76"/>
          <p:cNvSpPr txBox="1">
            <a:spLocks noChangeArrowheads="1"/>
          </p:cNvSpPr>
          <p:nvPr/>
        </p:nvSpPr>
        <p:spPr bwMode="auto">
          <a:xfrm>
            <a:off x="193597" y="126924"/>
            <a:ext cx="2525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err="1">
                <a:ln>
                  <a:noFill/>
                </a:ln>
                <a:solidFill>
                  <a:srgbClr val="4D4D4D"/>
                </a:solidFill>
                <a:effectLst/>
                <a:uLnTx/>
                <a:uFillTx/>
                <a:latin typeface="微软雅黑" panose="020B0503020204020204" pitchFamily="34" charset="-122"/>
                <a:ea typeface="微软雅黑" panose="020B0503020204020204" pitchFamily="34" charset="-122"/>
                <a:cs typeface="+mn-cs"/>
              </a:rPr>
              <a:t>ClassDiagram</a:t>
            </a:r>
            <a:endParaRPr kumimoji="0" lang="zh-CN" altLang="en-US"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cxnSp>
        <p:nvCxnSpPr>
          <p:cNvPr id="16388" name="直接连接符 46"/>
          <p:cNvCxnSpPr>
            <a:cxnSpLocks noChangeShapeType="1"/>
          </p:cNvCxnSpPr>
          <p:nvPr/>
        </p:nvCxnSpPr>
        <p:spPr bwMode="auto">
          <a:xfrm flipH="1">
            <a:off x="193725" y="69467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a:extLst>
              <a:ext uri="{FF2B5EF4-FFF2-40B4-BE49-F238E27FC236}">
                <a16:creationId xmlns:a16="http://schemas.microsoft.com/office/drawing/2014/main" id="{2C5EC6EA-87AE-B478-06EA-446BC65D6D52}"/>
              </a:ext>
            </a:extLst>
          </p:cNvPr>
          <p:cNvPicPr>
            <a:picLocks noChangeAspect="1"/>
          </p:cNvPicPr>
          <p:nvPr/>
        </p:nvPicPr>
        <p:blipFill rotWithShape="1">
          <a:blip r:embed="rId3">
            <a:extLst>
              <a:ext uri="{28A0092B-C50C-407E-A947-70E740481C1C}">
                <a14:useLocalDpi xmlns:a14="http://schemas.microsoft.com/office/drawing/2010/main" val="0"/>
              </a:ext>
            </a:extLst>
          </a:blip>
          <a:srcRect t="27447" b="43153"/>
          <a:stretch/>
        </p:blipFill>
        <p:spPr>
          <a:xfrm>
            <a:off x="913805" y="1957683"/>
            <a:ext cx="10640139" cy="3312367"/>
          </a:xfrm>
          <a:prstGeom prst="rect">
            <a:avLst/>
          </a:prstGeom>
        </p:spPr>
      </p:pic>
    </p:spTree>
    <p:extLst>
      <p:ext uri="{BB962C8B-B14F-4D97-AF65-F5344CB8AC3E}">
        <p14:creationId xmlns:p14="http://schemas.microsoft.com/office/powerpoint/2010/main" val="2879295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76"/>
          <p:cNvSpPr txBox="1">
            <a:spLocks noChangeArrowheads="1"/>
          </p:cNvSpPr>
          <p:nvPr/>
        </p:nvSpPr>
        <p:spPr bwMode="auto">
          <a:xfrm>
            <a:off x="193597" y="126924"/>
            <a:ext cx="2525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err="1">
                <a:ln>
                  <a:noFill/>
                </a:ln>
                <a:solidFill>
                  <a:srgbClr val="4D4D4D"/>
                </a:solidFill>
                <a:effectLst/>
                <a:uLnTx/>
                <a:uFillTx/>
                <a:latin typeface="微软雅黑" panose="020B0503020204020204" pitchFamily="34" charset="-122"/>
                <a:ea typeface="微软雅黑" panose="020B0503020204020204" pitchFamily="34" charset="-122"/>
                <a:cs typeface="+mn-cs"/>
              </a:rPr>
              <a:t>ClassDiagram</a:t>
            </a:r>
            <a:endParaRPr kumimoji="0" lang="zh-CN" altLang="en-US"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cxnSp>
        <p:nvCxnSpPr>
          <p:cNvPr id="16388" name="直接连接符 46"/>
          <p:cNvCxnSpPr>
            <a:cxnSpLocks noChangeShapeType="1"/>
          </p:cNvCxnSpPr>
          <p:nvPr/>
        </p:nvCxnSpPr>
        <p:spPr bwMode="auto">
          <a:xfrm flipH="1">
            <a:off x="193725" y="69467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a:extLst>
              <a:ext uri="{FF2B5EF4-FFF2-40B4-BE49-F238E27FC236}">
                <a16:creationId xmlns:a16="http://schemas.microsoft.com/office/drawing/2014/main" id="{2C5EC6EA-87AE-B478-06EA-446BC65D6D52}"/>
              </a:ext>
            </a:extLst>
          </p:cNvPr>
          <p:cNvPicPr>
            <a:picLocks noChangeAspect="1"/>
          </p:cNvPicPr>
          <p:nvPr/>
        </p:nvPicPr>
        <p:blipFill rotWithShape="1">
          <a:blip r:embed="rId3">
            <a:extLst>
              <a:ext uri="{28A0092B-C50C-407E-A947-70E740481C1C}">
                <a14:useLocalDpi xmlns:a14="http://schemas.microsoft.com/office/drawing/2010/main" val="0"/>
              </a:ext>
            </a:extLst>
          </a:blip>
          <a:srcRect t="58947"/>
          <a:stretch/>
        </p:blipFill>
        <p:spPr>
          <a:xfrm>
            <a:off x="1705893" y="1700808"/>
            <a:ext cx="9437346" cy="4102482"/>
          </a:xfrm>
          <a:prstGeom prst="rect">
            <a:avLst/>
          </a:prstGeom>
        </p:spPr>
      </p:pic>
    </p:spTree>
    <p:extLst>
      <p:ext uri="{BB962C8B-B14F-4D97-AF65-F5344CB8AC3E}">
        <p14:creationId xmlns:p14="http://schemas.microsoft.com/office/powerpoint/2010/main" val="1229766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76"/>
          <p:cNvSpPr txBox="1">
            <a:spLocks noChangeArrowheads="1"/>
          </p:cNvSpPr>
          <p:nvPr/>
        </p:nvSpPr>
        <p:spPr bwMode="auto">
          <a:xfrm>
            <a:off x="193597" y="126924"/>
            <a:ext cx="44951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rPr>
              <a:t>Login Sequence Diagram</a:t>
            </a:r>
            <a:endParaRPr kumimoji="0" lang="zh-CN" altLang="en-US"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cxnSp>
        <p:nvCxnSpPr>
          <p:cNvPr id="16388" name="直接连接符 46"/>
          <p:cNvCxnSpPr>
            <a:cxnSpLocks noChangeShapeType="1"/>
          </p:cNvCxnSpPr>
          <p:nvPr/>
        </p:nvCxnSpPr>
        <p:spPr bwMode="auto">
          <a:xfrm flipH="1">
            <a:off x="193725" y="69467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Picture 2">
            <a:extLst>
              <a:ext uri="{FF2B5EF4-FFF2-40B4-BE49-F238E27FC236}">
                <a16:creationId xmlns:a16="http://schemas.microsoft.com/office/drawing/2014/main" id="{AE462848-A566-BA3A-F6F9-BD6C5669D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002" y="650144"/>
            <a:ext cx="10206758" cy="6858000"/>
          </a:xfrm>
          <a:prstGeom prst="rect">
            <a:avLst/>
          </a:prstGeom>
        </p:spPr>
      </p:pic>
    </p:spTree>
    <p:extLst>
      <p:ext uri="{BB962C8B-B14F-4D97-AF65-F5344CB8AC3E}">
        <p14:creationId xmlns:p14="http://schemas.microsoft.com/office/powerpoint/2010/main" val="150396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76"/>
          <p:cNvSpPr txBox="1">
            <a:spLocks noChangeArrowheads="1"/>
          </p:cNvSpPr>
          <p:nvPr/>
        </p:nvSpPr>
        <p:spPr bwMode="auto">
          <a:xfrm>
            <a:off x="193597" y="126924"/>
            <a:ext cx="55819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rPr>
              <a:t>Admin UML Sequence Diagram</a:t>
            </a:r>
            <a:endParaRPr kumimoji="0" lang="zh-CN" altLang="en-US"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cxnSp>
        <p:nvCxnSpPr>
          <p:cNvPr id="16388" name="直接连接符 46"/>
          <p:cNvCxnSpPr>
            <a:cxnSpLocks noChangeShapeType="1"/>
          </p:cNvCxnSpPr>
          <p:nvPr/>
        </p:nvCxnSpPr>
        <p:spPr bwMode="auto">
          <a:xfrm flipH="1">
            <a:off x="193725" y="69467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a:extLst>
              <a:ext uri="{FF2B5EF4-FFF2-40B4-BE49-F238E27FC236}">
                <a16:creationId xmlns:a16="http://schemas.microsoft.com/office/drawing/2014/main" id="{F6C8896B-580A-7015-5E4C-3984B06C6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35" y="694670"/>
            <a:ext cx="12196763" cy="6214726"/>
          </a:xfrm>
          <a:prstGeom prst="rect">
            <a:avLst/>
          </a:prstGeom>
        </p:spPr>
      </p:pic>
    </p:spTree>
    <p:extLst>
      <p:ext uri="{BB962C8B-B14F-4D97-AF65-F5344CB8AC3E}">
        <p14:creationId xmlns:p14="http://schemas.microsoft.com/office/powerpoint/2010/main" val="207482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76"/>
          <p:cNvSpPr txBox="1">
            <a:spLocks noChangeArrowheads="1"/>
          </p:cNvSpPr>
          <p:nvPr/>
        </p:nvSpPr>
        <p:spPr bwMode="auto">
          <a:xfrm>
            <a:off x="193597" y="126924"/>
            <a:ext cx="61096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rPr>
              <a:t>Customer UML Sequence Diagram</a:t>
            </a:r>
            <a:endParaRPr kumimoji="0" lang="zh-CN" altLang="en-US"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cxnSp>
        <p:nvCxnSpPr>
          <p:cNvPr id="16388" name="直接连接符 46"/>
          <p:cNvCxnSpPr>
            <a:cxnSpLocks noChangeShapeType="1"/>
          </p:cNvCxnSpPr>
          <p:nvPr/>
        </p:nvCxnSpPr>
        <p:spPr bwMode="auto">
          <a:xfrm flipH="1">
            <a:off x="193725" y="69467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a:extLst>
              <a:ext uri="{FF2B5EF4-FFF2-40B4-BE49-F238E27FC236}">
                <a16:creationId xmlns:a16="http://schemas.microsoft.com/office/drawing/2014/main" id="{960CC103-1868-ACD2-A361-703C4EF1C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528" y="694670"/>
            <a:ext cx="8751707" cy="6858000"/>
          </a:xfrm>
          <a:prstGeom prst="rect">
            <a:avLst/>
          </a:prstGeom>
        </p:spPr>
      </p:pic>
    </p:spTree>
    <p:extLst>
      <p:ext uri="{BB962C8B-B14F-4D97-AF65-F5344CB8AC3E}">
        <p14:creationId xmlns:p14="http://schemas.microsoft.com/office/powerpoint/2010/main" val="143824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1507" name="TextBox 6"/>
          <p:cNvSpPr txBox="1">
            <a:spLocks noChangeArrowheads="1"/>
          </p:cNvSpPr>
          <p:nvPr/>
        </p:nvSpPr>
        <p:spPr bwMode="auto">
          <a:xfrm>
            <a:off x="3543321" y="1354507"/>
            <a:ext cx="5110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III Code</a:t>
            </a:r>
            <a:endParaRPr kumimoji="0" lang="zh-CN" altLang="en-US" sz="40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cxnSp>
        <p:nvCxnSpPr>
          <p:cNvPr id="21510" name="直接连接符 10"/>
          <p:cNvCxnSpPr>
            <a:cxnSpLocks noChangeShapeType="1"/>
          </p:cNvCxnSpPr>
          <p:nvPr/>
        </p:nvCxnSpPr>
        <p:spPr bwMode="auto">
          <a:xfrm flipH="1">
            <a:off x="3576638" y="2162398"/>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1" name="Group 7"/>
          <p:cNvGrpSpPr>
            <a:grpSpLocks/>
          </p:cNvGrpSpPr>
          <p:nvPr/>
        </p:nvGrpSpPr>
        <p:grpSpPr bwMode="auto">
          <a:xfrm>
            <a:off x="1289050" y="1101948"/>
            <a:ext cx="2093913" cy="2122488"/>
            <a:chOff x="0" y="0"/>
            <a:chExt cx="2093913" cy="2122488"/>
          </a:xfrm>
        </p:grpSpPr>
        <p:sp>
          <p:nvSpPr>
            <p:cNvPr id="2151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3" name="Freeform 10"/>
            <p:cNvSpPr>
              <a:spLocks noEditPoints="1"/>
            </p:cNvSpPr>
            <p:nvPr/>
          </p:nvSpPr>
          <p:spPr bwMode="auto">
            <a:xfrm>
              <a:off x="155223" y="163129"/>
              <a:ext cx="1796329" cy="1793077"/>
            </a:xfrm>
            <a:custGeom>
              <a:avLst/>
              <a:gdLst>
                <a:gd name="T0" fmla="*/ 573 w 1145"/>
                <a:gd name="T1" fmla="*/ 426 h 1145"/>
                <a:gd name="T2" fmla="*/ 426 w 1145"/>
                <a:gd name="T3" fmla="*/ 573 h 1145"/>
                <a:gd name="T4" fmla="*/ 573 w 1145"/>
                <a:gd name="T5" fmla="*/ 720 h 1145"/>
                <a:gd name="T6" fmla="*/ 720 w 1145"/>
                <a:gd name="T7" fmla="*/ 573 h 1145"/>
                <a:gd name="T8" fmla="*/ 573 w 1145"/>
                <a:gd name="T9" fmla="*/ 426 h 1145"/>
                <a:gd name="T10" fmla="*/ 633 w 1145"/>
                <a:gd name="T11" fmla="*/ 853 h 1145"/>
                <a:gd name="T12" fmla="*/ 633 w 1145"/>
                <a:gd name="T13" fmla="*/ 786 h 1145"/>
                <a:gd name="T14" fmla="*/ 513 w 1145"/>
                <a:gd name="T15" fmla="*/ 786 h 1145"/>
                <a:gd name="T16" fmla="*/ 513 w 1145"/>
                <a:gd name="T17" fmla="*/ 853 h 1145"/>
                <a:gd name="T18" fmla="*/ 293 w 1145"/>
                <a:gd name="T19" fmla="*/ 633 h 1145"/>
                <a:gd name="T20" fmla="*/ 359 w 1145"/>
                <a:gd name="T21" fmla="*/ 633 h 1145"/>
                <a:gd name="T22" fmla="*/ 359 w 1145"/>
                <a:gd name="T23" fmla="*/ 513 h 1145"/>
                <a:gd name="T24" fmla="*/ 293 w 1145"/>
                <a:gd name="T25" fmla="*/ 513 h 1145"/>
                <a:gd name="T26" fmla="*/ 513 w 1145"/>
                <a:gd name="T27" fmla="*/ 293 h 1145"/>
                <a:gd name="T28" fmla="*/ 513 w 1145"/>
                <a:gd name="T29" fmla="*/ 359 h 1145"/>
                <a:gd name="T30" fmla="*/ 633 w 1145"/>
                <a:gd name="T31" fmla="*/ 359 h 1145"/>
                <a:gd name="T32" fmla="*/ 633 w 1145"/>
                <a:gd name="T33" fmla="*/ 293 h 1145"/>
                <a:gd name="T34" fmla="*/ 853 w 1145"/>
                <a:gd name="T35" fmla="*/ 513 h 1145"/>
                <a:gd name="T36" fmla="*/ 787 w 1145"/>
                <a:gd name="T37" fmla="*/ 513 h 1145"/>
                <a:gd name="T38" fmla="*/ 787 w 1145"/>
                <a:gd name="T39" fmla="*/ 633 h 1145"/>
                <a:gd name="T40" fmla="*/ 853 w 1145"/>
                <a:gd name="T41" fmla="*/ 633 h 1145"/>
                <a:gd name="T42" fmla="*/ 633 w 1145"/>
                <a:gd name="T43" fmla="*/ 853 h 1145"/>
                <a:gd name="T44" fmla="*/ 975 w 1145"/>
                <a:gd name="T45" fmla="*/ 513 h 1145"/>
                <a:gd name="T46" fmla="*/ 633 w 1145"/>
                <a:gd name="T47" fmla="*/ 171 h 1145"/>
                <a:gd name="T48" fmla="*/ 633 w 1145"/>
                <a:gd name="T49" fmla="*/ 0 h 1145"/>
                <a:gd name="T50" fmla="*/ 513 w 1145"/>
                <a:gd name="T51" fmla="*/ 0 h 1145"/>
                <a:gd name="T52" fmla="*/ 513 w 1145"/>
                <a:gd name="T53" fmla="*/ 171 h 1145"/>
                <a:gd name="T54" fmla="*/ 171 w 1145"/>
                <a:gd name="T55" fmla="*/ 513 h 1145"/>
                <a:gd name="T56" fmla="*/ 0 w 1145"/>
                <a:gd name="T57" fmla="*/ 513 h 1145"/>
                <a:gd name="T58" fmla="*/ 0 w 1145"/>
                <a:gd name="T59" fmla="*/ 633 h 1145"/>
                <a:gd name="T60" fmla="*/ 171 w 1145"/>
                <a:gd name="T61" fmla="*/ 633 h 1145"/>
                <a:gd name="T62" fmla="*/ 513 w 1145"/>
                <a:gd name="T63" fmla="*/ 975 h 1145"/>
                <a:gd name="T64" fmla="*/ 513 w 1145"/>
                <a:gd name="T65" fmla="*/ 1145 h 1145"/>
                <a:gd name="T66" fmla="*/ 633 w 1145"/>
                <a:gd name="T67" fmla="*/ 1145 h 1145"/>
                <a:gd name="T68" fmla="*/ 633 w 1145"/>
                <a:gd name="T69" fmla="*/ 975 h 1145"/>
                <a:gd name="T70" fmla="*/ 975 w 1145"/>
                <a:gd name="T71" fmla="*/ 633 h 1145"/>
                <a:gd name="T72" fmla="*/ 1145 w 1145"/>
                <a:gd name="T73" fmla="*/ 633 h 1145"/>
                <a:gd name="T74" fmla="*/ 1145 w 1145"/>
                <a:gd name="T75" fmla="*/ 513 h 1145"/>
                <a:gd name="T76" fmla="*/ 975 w 1145"/>
                <a:gd name="T77" fmla="*/ 51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355" y="2504265"/>
            <a:ext cx="12001016" cy="4368809"/>
          </a:xfrm>
          <a:prstGeom prst="rect">
            <a:avLst/>
          </a:prstGeom>
        </p:spPr>
      </p:pic>
    </p:spTree>
    <p:extLst>
      <p:ext uri="{BB962C8B-B14F-4D97-AF65-F5344CB8AC3E}">
        <p14:creationId xmlns:p14="http://schemas.microsoft.com/office/powerpoint/2010/main" val="2362851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4FED7F-D700-3CD8-0C25-D805F5C614E1}"/>
              </a:ext>
            </a:extLst>
          </p:cNvPr>
          <p:cNvPicPr>
            <a:picLocks noChangeAspect="1"/>
          </p:cNvPicPr>
          <p:nvPr/>
        </p:nvPicPr>
        <p:blipFill>
          <a:blip r:embed="rId3"/>
          <a:stretch>
            <a:fillRect/>
          </a:stretch>
        </p:blipFill>
        <p:spPr>
          <a:xfrm>
            <a:off x="242187" y="332656"/>
            <a:ext cx="8204622" cy="5905804"/>
          </a:xfrm>
          <a:prstGeom prst="rect">
            <a:avLst/>
          </a:prstGeom>
        </p:spPr>
      </p:pic>
      <p:pic>
        <p:nvPicPr>
          <p:cNvPr id="5" name="图片 4">
            <a:extLst>
              <a:ext uri="{FF2B5EF4-FFF2-40B4-BE49-F238E27FC236}">
                <a16:creationId xmlns:a16="http://schemas.microsoft.com/office/drawing/2014/main" id="{FC92AB04-166E-3727-BF9D-9D8D4BA36D25}"/>
              </a:ext>
            </a:extLst>
          </p:cNvPr>
          <p:cNvPicPr>
            <a:picLocks noChangeAspect="1"/>
          </p:cNvPicPr>
          <p:nvPr/>
        </p:nvPicPr>
        <p:blipFill>
          <a:blip r:embed="rId4"/>
          <a:stretch>
            <a:fillRect/>
          </a:stretch>
        </p:blipFill>
        <p:spPr>
          <a:xfrm>
            <a:off x="5522317" y="2492896"/>
            <a:ext cx="4007056" cy="469924"/>
          </a:xfrm>
          <a:prstGeom prst="rect">
            <a:avLst/>
          </a:prstGeom>
        </p:spPr>
      </p:pic>
      <p:pic>
        <p:nvPicPr>
          <p:cNvPr id="7" name="图片 6">
            <a:extLst>
              <a:ext uri="{FF2B5EF4-FFF2-40B4-BE49-F238E27FC236}">
                <a16:creationId xmlns:a16="http://schemas.microsoft.com/office/drawing/2014/main" id="{50E9C671-DED1-5C12-35F8-3FCD5E194C39}"/>
              </a:ext>
            </a:extLst>
          </p:cNvPr>
          <p:cNvPicPr>
            <a:picLocks noChangeAspect="1"/>
          </p:cNvPicPr>
          <p:nvPr/>
        </p:nvPicPr>
        <p:blipFill>
          <a:blip r:embed="rId5"/>
          <a:stretch>
            <a:fillRect/>
          </a:stretch>
        </p:blipFill>
        <p:spPr>
          <a:xfrm>
            <a:off x="6962477" y="5445224"/>
            <a:ext cx="2444876" cy="1193861"/>
          </a:xfrm>
          <a:prstGeom prst="rect">
            <a:avLst/>
          </a:prstGeom>
        </p:spPr>
      </p:pic>
      <p:pic>
        <p:nvPicPr>
          <p:cNvPr id="9" name="图片 8">
            <a:extLst>
              <a:ext uri="{FF2B5EF4-FFF2-40B4-BE49-F238E27FC236}">
                <a16:creationId xmlns:a16="http://schemas.microsoft.com/office/drawing/2014/main" id="{CC90261E-5249-6F72-FF64-438FD72A2A69}"/>
              </a:ext>
            </a:extLst>
          </p:cNvPr>
          <p:cNvPicPr>
            <a:picLocks noChangeAspect="1"/>
          </p:cNvPicPr>
          <p:nvPr/>
        </p:nvPicPr>
        <p:blipFill>
          <a:blip r:embed="rId6"/>
          <a:stretch>
            <a:fillRect/>
          </a:stretch>
        </p:blipFill>
        <p:spPr>
          <a:xfrm>
            <a:off x="265733" y="97694"/>
            <a:ext cx="1797142" cy="234962"/>
          </a:xfrm>
          <a:prstGeom prst="rect">
            <a:avLst/>
          </a:prstGeom>
        </p:spPr>
      </p:pic>
    </p:spTree>
    <p:extLst>
      <p:ext uri="{BB962C8B-B14F-4D97-AF65-F5344CB8AC3E}">
        <p14:creationId xmlns:p14="http://schemas.microsoft.com/office/powerpoint/2010/main" val="2264976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3FCA4B-0B63-F680-1FF6-C1968EA7B9B4}"/>
              </a:ext>
            </a:extLst>
          </p:cNvPr>
          <p:cNvPicPr>
            <a:picLocks noChangeAspect="1"/>
          </p:cNvPicPr>
          <p:nvPr/>
        </p:nvPicPr>
        <p:blipFill>
          <a:blip r:embed="rId3"/>
          <a:stretch>
            <a:fillRect/>
          </a:stretch>
        </p:blipFill>
        <p:spPr>
          <a:xfrm>
            <a:off x="-431679" y="116632"/>
            <a:ext cx="6414401" cy="6507274"/>
          </a:xfrm>
          <a:prstGeom prst="rect">
            <a:avLst/>
          </a:prstGeom>
        </p:spPr>
      </p:pic>
      <p:pic>
        <p:nvPicPr>
          <p:cNvPr id="5" name="图片 4">
            <a:extLst>
              <a:ext uri="{FF2B5EF4-FFF2-40B4-BE49-F238E27FC236}">
                <a16:creationId xmlns:a16="http://schemas.microsoft.com/office/drawing/2014/main" id="{63D4A4CC-C2C7-7CE3-D549-C96A5A4ABA82}"/>
              </a:ext>
            </a:extLst>
          </p:cNvPr>
          <p:cNvPicPr>
            <a:picLocks noChangeAspect="1"/>
          </p:cNvPicPr>
          <p:nvPr/>
        </p:nvPicPr>
        <p:blipFill rotWithShape="1">
          <a:blip r:embed="rId4"/>
          <a:srcRect l="10809"/>
          <a:stretch/>
        </p:blipFill>
        <p:spPr>
          <a:xfrm>
            <a:off x="5522317" y="764704"/>
            <a:ext cx="6535748" cy="5537092"/>
          </a:xfrm>
          <a:prstGeom prst="rect">
            <a:avLst/>
          </a:prstGeom>
        </p:spPr>
      </p:pic>
    </p:spTree>
    <p:extLst>
      <p:ext uri="{BB962C8B-B14F-4D97-AF65-F5344CB8AC3E}">
        <p14:creationId xmlns:p14="http://schemas.microsoft.com/office/powerpoint/2010/main" val="2339736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组合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855" y="2266157"/>
            <a:ext cx="4833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Box 88"/>
          <p:cNvSpPr txBox="1">
            <a:spLocks noChangeArrowheads="1"/>
          </p:cNvSpPr>
          <p:nvPr/>
        </p:nvSpPr>
        <p:spPr bwMode="auto">
          <a:xfrm>
            <a:off x="6078130" y="2345532"/>
            <a:ext cx="2158027" cy="4924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Introduction</a:t>
            </a:r>
            <a:endParaRPr kumimoji="0" lang="zh-CN" altLang="en-US" sz="26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14340" name="Oval 12"/>
          <p:cNvSpPr>
            <a:spLocks noChangeArrowheads="1"/>
          </p:cNvSpPr>
          <p:nvPr/>
        </p:nvSpPr>
        <p:spPr bwMode="auto">
          <a:xfrm>
            <a:off x="5144680" y="2231232"/>
            <a:ext cx="703263" cy="71596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14341" name="TextBox 8"/>
          <p:cNvSpPr txBox="1">
            <a:spLocks noChangeArrowheads="1"/>
          </p:cNvSpPr>
          <p:nvPr/>
        </p:nvSpPr>
        <p:spPr bwMode="auto">
          <a:xfrm>
            <a:off x="5260568" y="2288382"/>
            <a:ext cx="4714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8F8F8"/>
                </a:solidFill>
                <a:effectLst/>
                <a:uLnTx/>
                <a:uFillTx/>
                <a:latin typeface="微软雅黑" panose="020B0503020204020204" pitchFamily="34" charset="-122"/>
                <a:ea typeface="微软雅黑" panose="020B0503020204020204" pitchFamily="34" charset="-122"/>
                <a:cs typeface="+mn-cs"/>
              </a:rPr>
              <a:t>1</a:t>
            </a:r>
            <a:endParaRPr kumimoji="0" lang="zh-CN" altLang="en-US" sz="3600" b="1" i="0" u="none" strike="noStrike" kern="1200" cap="none" spc="0" normalizeH="0" baseline="0" noProof="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pic>
        <p:nvPicPr>
          <p:cNvPr id="14342" name="组合 10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855" y="3131344"/>
            <a:ext cx="4833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Box 108"/>
          <p:cNvSpPr txBox="1">
            <a:spLocks noChangeArrowheads="1"/>
          </p:cNvSpPr>
          <p:nvPr/>
        </p:nvSpPr>
        <p:spPr bwMode="auto">
          <a:xfrm>
            <a:off x="6078130" y="3209132"/>
            <a:ext cx="1547218" cy="4924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Diagram</a:t>
            </a:r>
            <a:endParaRPr kumimoji="0" lang="zh-CN" altLang="en-US" sz="26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14344" name="Oval 12"/>
          <p:cNvSpPr>
            <a:spLocks noChangeArrowheads="1"/>
          </p:cNvSpPr>
          <p:nvPr/>
        </p:nvSpPr>
        <p:spPr bwMode="auto">
          <a:xfrm>
            <a:off x="5144680" y="3094832"/>
            <a:ext cx="703263" cy="7175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14345" name="TextBox 111"/>
          <p:cNvSpPr txBox="1">
            <a:spLocks noChangeArrowheads="1"/>
          </p:cNvSpPr>
          <p:nvPr/>
        </p:nvSpPr>
        <p:spPr bwMode="auto">
          <a:xfrm>
            <a:off x="5260568" y="3153569"/>
            <a:ext cx="4714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8F8F8"/>
                </a:solidFill>
                <a:effectLst/>
                <a:uLnTx/>
                <a:uFillTx/>
                <a:latin typeface="微软雅黑" panose="020B0503020204020204" pitchFamily="34" charset="-122"/>
                <a:ea typeface="微软雅黑" panose="020B0503020204020204" pitchFamily="34" charset="-122"/>
                <a:cs typeface="+mn-cs"/>
              </a:rPr>
              <a:t>2</a:t>
            </a:r>
            <a:endParaRPr kumimoji="0" lang="zh-CN" altLang="en-US" sz="3600" b="1" i="0" u="none" strike="noStrike" kern="1200" cap="none" spc="0" normalizeH="0" baseline="0" noProof="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pic>
        <p:nvPicPr>
          <p:cNvPr id="14346" name="组合 1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855" y="3991769"/>
            <a:ext cx="4833938"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TextBox 115"/>
          <p:cNvSpPr txBox="1">
            <a:spLocks noChangeArrowheads="1"/>
          </p:cNvSpPr>
          <p:nvPr/>
        </p:nvSpPr>
        <p:spPr bwMode="auto">
          <a:xfrm>
            <a:off x="6078130" y="4074319"/>
            <a:ext cx="1021433" cy="4924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Code</a:t>
            </a:r>
            <a:endParaRPr kumimoji="0" lang="zh-CN" altLang="en-US" sz="26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14348" name="Oval 12"/>
          <p:cNvSpPr>
            <a:spLocks noChangeArrowheads="1"/>
          </p:cNvSpPr>
          <p:nvPr/>
        </p:nvSpPr>
        <p:spPr bwMode="auto">
          <a:xfrm>
            <a:off x="5144680" y="3960019"/>
            <a:ext cx="703263" cy="7159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14349" name="TextBox 118"/>
          <p:cNvSpPr txBox="1">
            <a:spLocks noChangeArrowheads="1"/>
          </p:cNvSpPr>
          <p:nvPr/>
        </p:nvSpPr>
        <p:spPr bwMode="auto">
          <a:xfrm>
            <a:off x="5260568" y="4017169"/>
            <a:ext cx="4714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8F8F8"/>
                </a:solidFill>
                <a:effectLst/>
                <a:uLnTx/>
                <a:uFillTx/>
                <a:latin typeface="微软雅黑" panose="020B0503020204020204" pitchFamily="34" charset="-122"/>
                <a:ea typeface="微软雅黑" panose="020B0503020204020204" pitchFamily="34" charset="-122"/>
                <a:cs typeface="+mn-cs"/>
              </a:rPr>
              <a:t>3</a:t>
            </a:r>
            <a:endParaRPr kumimoji="0" lang="zh-CN" altLang="en-US" sz="3600" b="1" i="0" u="none" strike="noStrike" kern="1200" cap="none" spc="0" normalizeH="0" baseline="0" noProof="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pic>
        <p:nvPicPr>
          <p:cNvPr id="14362" name="Group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8738" y="1938338"/>
            <a:ext cx="3176587"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4" name="TextBox 49"/>
          <p:cNvSpPr txBox="1">
            <a:spLocks noChangeArrowheads="1"/>
          </p:cNvSpPr>
          <p:nvPr/>
        </p:nvSpPr>
        <p:spPr bwMode="auto">
          <a:xfrm>
            <a:off x="587375" y="239713"/>
            <a:ext cx="1978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4365" name="矩形 1"/>
          <p:cNvSpPr>
            <a:spLocks noChangeArrowheads="1"/>
          </p:cNvSpPr>
          <p:nvPr/>
        </p:nvSpPr>
        <p:spPr bwMode="auto">
          <a:xfrm>
            <a:off x="0" y="185738"/>
            <a:ext cx="587375" cy="4349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636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00CD8F-59EC-303F-294B-1445227AE24C}"/>
              </a:ext>
            </a:extLst>
          </p:cNvPr>
          <p:cNvPicPr>
            <a:picLocks noChangeAspect="1"/>
          </p:cNvPicPr>
          <p:nvPr/>
        </p:nvPicPr>
        <p:blipFill>
          <a:blip r:embed="rId3"/>
          <a:stretch>
            <a:fillRect/>
          </a:stretch>
        </p:blipFill>
        <p:spPr>
          <a:xfrm>
            <a:off x="-670371" y="621471"/>
            <a:ext cx="6061500" cy="3312368"/>
          </a:xfrm>
          <a:prstGeom prst="rect">
            <a:avLst/>
          </a:prstGeom>
        </p:spPr>
      </p:pic>
      <p:pic>
        <p:nvPicPr>
          <p:cNvPr id="5" name="图片 4">
            <a:extLst>
              <a:ext uri="{FF2B5EF4-FFF2-40B4-BE49-F238E27FC236}">
                <a16:creationId xmlns:a16="http://schemas.microsoft.com/office/drawing/2014/main" id="{C5BF1D2F-6748-F10F-AE81-3883C57A6F18}"/>
              </a:ext>
            </a:extLst>
          </p:cNvPr>
          <p:cNvPicPr>
            <a:picLocks noChangeAspect="1"/>
          </p:cNvPicPr>
          <p:nvPr/>
        </p:nvPicPr>
        <p:blipFill>
          <a:blip r:embed="rId4"/>
          <a:stretch>
            <a:fillRect/>
          </a:stretch>
        </p:blipFill>
        <p:spPr>
          <a:xfrm>
            <a:off x="193725" y="194772"/>
            <a:ext cx="3123238" cy="353908"/>
          </a:xfrm>
          <a:prstGeom prst="rect">
            <a:avLst/>
          </a:prstGeom>
        </p:spPr>
      </p:pic>
      <p:pic>
        <p:nvPicPr>
          <p:cNvPr id="7" name="图片 6">
            <a:extLst>
              <a:ext uri="{FF2B5EF4-FFF2-40B4-BE49-F238E27FC236}">
                <a16:creationId xmlns:a16="http://schemas.microsoft.com/office/drawing/2014/main" id="{8ECE242A-4FCB-56D0-4CB2-9E423AB57EF2}"/>
              </a:ext>
            </a:extLst>
          </p:cNvPr>
          <p:cNvPicPr>
            <a:picLocks noChangeAspect="1"/>
          </p:cNvPicPr>
          <p:nvPr/>
        </p:nvPicPr>
        <p:blipFill>
          <a:blip r:embed="rId5"/>
          <a:stretch>
            <a:fillRect/>
          </a:stretch>
        </p:blipFill>
        <p:spPr>
          <a:xfrm>
            <a:off x="5738341" y="548680"/>
            <a:ext cx="6051582" cy="3572848"/>
          </a:xfrm>
          <a:prstGeom prst="rect">
            <a:avLst/>
          </a:prstGeom>
        </p:spPr>
      </p:pic>
      <p:cxnSp>
        <p:nvCxnSpPr>
          <p:cNvPr id="11" name="直接箭头连接符 10">
            <a:extLst>
              <a:ext uri="{FF2B5EF4-FFF2-40B4-BE49-F238E27FC236}">
                <a16:creationId xmlns:a16="http://schemas.microsoft.com/office/drawing/2014/main" id="{9B0F55AC-8A88-A814-0A1F-3B7982320CE1}"/>
              </a:ext>
            </a:extLst>
          </p:cNvPr>
          <p:cNvCxnSpPr/>
          <p:nvPr/>
        </p:nvCxnSpPr>
        <p:spPr bwMode="auto">
          <a:xfrm flipV="1">
            <a:off x="2714005" y="2132856"/>
            <a:ext cx="3168352" cy="10081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2">
            <a:extLst>
              <a:ext uri="{FF2B5EF4-FFF2-40B4-BE49-F238E27FC236}">
                <a16:creationId xmlns:a16="http://schemas.microsoft.com/office/drawing/2014/main" id="{29CF79C4-EC6F-884C-160C-C62C4815D40A}"/>
              </a:ext>
            </a:extLst>
          </p:cNvPr>
          <p:cNvCxnSpPr/>
          <p:nvPr/>
        </p:nvCxnSpPr>
        <p:spPr bwMode="auto">
          <a:xfrm>
            <a:off x="2714005" y="3429000"/>
            <a:ext cx="4608512"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a:extLst>
              <a:ext uri="{FF2B5EF4-FFF2-40B4-BE49-F238E27FC236}">
                <a16:creationId xmlns:a16="http://schemas.microsoft.com/office/drawing/2014/main" id="{97751B55-7718-EAAD-D821-2C81E1CEA7D1}"/>
              </a:ext>
            </a:extLst>
          </p:cNvPr>
          <p:cNvCxnSpPr/>
          <p:nvPr/>
        </p:nvCxnSpPr>
        <p:spPr bwMode="auto">
          <a:xfrm flipV="1">
            <a:off x="5090269" y="1196752"/>
            <a:ext cx="2952328" cy="25922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A99BDAF3-2EE8-06BE-675D-F9FDD21598A2}"/>
              </a:ext>
            </a:extLst>
          </p:cNvPr>
          <p:cNvSpPr txBox="1"/>
          <p:nvPr/>
        </p:nvSpPr>
        <p:spPr>
          <a:xfrm>
            <a:off x="315461" y="4269778"/>
            <a:ext cx="8303200" cy="830997"/>
          </a:xfrm>
          <a:prstGeom prst="rect">
            <a:avLst/>
          </a:prstGeom>
          <a:noFill/>
        </p:spPr>
        <p:txBody>
          <a:bodyPr wrap="square" rtlCol="0">
            <a:spAutoFit/>
          </a:bodyPr>
          <a:lstStyle/>
          <a:p>
            <a:r>
              <a:rPr lang="en-US" altLang="zh-CN" sz="2400" dirty="0"/>
              <a:t>bind the main function buttons to the slot function</a:t>
            </a:r>
          </a:p>
          <a:p>
            <a:endParaRPr lang="zh-CN" altLang="en-US" sz="2400" dirty="0"/>
          </a:p>
        </p:txBody>
      </p:sp>
      <p:sp>
        <p:nvSpPr>
          <p:cNvPr id="17" name="文本框 16">
            <a:extLst>
              <a:ext uri="{FF2B5EF4-FFF2-40B4-BE49-F238E27FC236}">
                <a16:creationId xmlns:a16="http://schemas.microsoft.com/office/drawing/2014/main" id="{35EECDAB-6696-93A2-1FBD-EC82F4B9CFA8}"/>
              </a:ext>
            </a:extLst>
          </p:cNvPr>
          <p:cNvSpPr txBox="1"/>
          <p:nvPr/>
        </p:nvSpPr>
        <p:spPr>
          <a:xfrm>
            <a:off x="315461" y="4957717"/>
            <a:ext cx="8159184" cy="1200329"/>
          </a:xfrm>
          <a:prstGeom prst="rect">
            <a:avLst/>
          </a:prstGeom>
          <a:noFill/>
        </p:spPr>
        <p:txBody>
          <a:bodyPr wrap="square" rtlCol="0">
            <a:spAutoFit/>
          </a:bodyPr>
          <a:lstStyle/>
          <a:p>
            <a:r>
              <a:rPr lang="en-US" altLang="zh-CN" sz="2400" dirty="0"/>
              <a:t>add, delete, and update buttons to the slot function</a:t>
            </a:r>
          </a:p>
          <a:p>
            <a:endParaRPr lang="en-US" altLang="zh-CN" sz="2400" dirty="0"/>
          </a:p>
          <a:p>
            <a:endParaRPr lang="zh-CN" altLang="en-US" sz="2400" dirty="0"/>
          </a:p>
        </p:txBody>
      </p:sp>
    </p:spTree>
    <p:extLst>
      <p:ext uri="{BB962C8B-B14F-4D97-AF65-F5344CB8AC3E}">
        <p14:creationId xmlns:p14="http://schemas.microsoft.com/office/powerpoint/2010/main" val="208972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FE5E744-5F0B-FE26-672E-09CB952938CC}"/>
              </a:ext>
            </a:extLst>
          </p:cNvPr>
          <p:cNvPicPr>
            <a:picLocks noChangeAspect="1"/>
          </p:cNvPicPr>
          <p:nvPr/>
        </p:nvPicPr>
        <p:blipFill>
          <a:blip r:embed="rId3"/>
          <a:stretch>
            <a:fillRect/>
          </a:stretch>
        </p:blipFill>
        <p:spPr>
          <a:xfrm>
            <a:off x="-814387" y="116632"/>
            <a:ext cx="11563944" cy="2495678"/>
          </a:xfrm>
          <a:prstGeom prst="rect">
            <a:avLst/>
          </a:prstGeom>
        </p:spPr>
      </p:pic>
      <p:pic>
        <p:nvPicPr>
          <p:cNvPr id="5" name="图片 4">
            <a:extLst>
              <a:ext uri="{FF2B5EF4-FFF2-40B4-BE49-F238E27FC236}">
                <a16:creationId xmlns:a16="http://schemas.microsoft.com/office/drawing/2014/main" id="{758C958D-684F-592C-89FC-B5D5E0339C0E}"/>
              </a:ext>
            </a:extLst>
          </p:cNvPr>
          <p:cNvPicPr>
            <a:picLocks noChangeAspect="1"/>
          </p:cNvPicPr>
          <p:nvPr/>
        </p:nvPicPr>
        <p:blipFill>
          <a:blip r:embed="rId4"/>
          <a:stretch>
            <a:fillRect/>
          </a:stretch>
        </p:blipFill>
        <p:spPr>
          <a:xfrm>
            <a:off x="265734" y="2683874"/>
            <a:ext cx="7056784" cy="4174125"/>
          </a:xfrm>
          <a:prstGeom prst="rect">
            <a:avLst/>
          </a:prstGeom>
        </p:spPr>
      </p:pic>
      <p:cxnSp>
        <p:nvCxnSpPr>
          <p:cNvPr id="7" name="直接箭头连接符 6">
            <a:extLst>
              <a:ext uri="{FF2B5EF4-FFF2-40B4-BE49-F238E27FC236}">
                <a16:creationId xmlns:a16="http://schemas.microsoft.com/office/drawing/2014/main" id="{4AF4ECEE-EF3E-281B-BD00-6AE8C99CDF00}"/>
              </a:ext>
            </a:extLst>
          </p:cNvPr>
          <p:cNvCxnSpPr/>
          <p:nvPr/>
        </p:nvCxnSpPr>
        <p:spPr bwMode="auto">
          <a:xfrm flipH="1">
            <a:off x="1417861" y="692696"/>
            <a:ext cx="1656184" cy="309634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箭头连接符 8">
            <a:extLst>
              <a:ext uri="{FF2B5EF4-FFF2-40B4-BE49-F238E27FC236}">
                <a16:creationId xmlns:a16="http://schemas.microsoft.com/office/drawing/2014/main" id="{E73EA75A-AB10-66A0-16E5-0A58B15A4248}"/>
              </a:ext>
            </a:extLst>
          </p:cNvPr>
          <p:cNvCxnSpPr/>
          <p:nvPr/>
        </p:nvCxnSpPr>
        <p:spPr bwMode="auto">
          <a:xfrm flipH="1">
            <a:off x="1777901" y="1052736"/>
            <a:ext cx="2160240" cy="31929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a:extLst>
              <a:ext uri="{FF2B5EF4-FFF2-40B4-BE49-F238E27FC236}">
                <a16:creationId xmlns:a16="http://schemas.microsoft.com/office/drawing/2014/main" id="{20C25740-DF47-449B-BC2B-99B535DE81A1}"/>
              </a:ext>
            </a:extLst>
          </p:cNvPr>
          <p:cNvCxnSpPr/>
          <p:nvPr/>
        </p:nvCxnSpPr>
        <p:spPr bwMode="auto">
          <a:xfrm flipH="1">
            <a:off x="1447206" y="1750013"/>
            <a:ext cx="4579167" cy="29031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a:extLst>
              <a:ext uri="{FF2B5EF4-FFF2-40B4-BE49-F238E27FC236}">
                <a16:creationId xmlns:a16="http://schemas.microsoft.com/office/drawing/2014/main" id="{A1C5064F-7D67-ED76-6AC4-5A03895EA6D0}"/>
              </a:ext>
            </a:extLst>
          </p:cNvPr>
          <p:cNvCxnSpPr/>
          <p:nvPr/>
        </p:nvCxnSpPr>
        <p:spPr bwMode="auto">
          <a:xfrm flipH="1">
            <a:off x="1561877" y="1916832"/>
            <a:ext cx="5112568" cy="316835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a:extLst>
              <a:ext uri="{FF2B5EF4-FFF2-40B4-BE49-F238E27FC236}">
                <a16:creationId xmlns:a16="http://schemas.microsoft.com/office/drawing/2014/main" id="{5F32EDC8-5ACA-983F-C583-D0209535AB44}"/>
              </a:ext>
            </a:extLst>
          </p:cNvPr>
          <p:cNvCxnSpPr/>
          <p:nvPr/>
        </p:nvCxnSpPr>
        <p:spPr bwMode="auto">
          <a:xfrm flipH="1">
            <a:off x="1705893" y="2182061"/>
            <a:ext cx="6336704" cy="32403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a:extLst>
              <a:ext uri="{FF2B5EF4-FFF2-40B4-BE49-F238E27FC236}">
                <a16:creationId xmlns:a16="http://schemas.microsoft.com/office/drawing/2014/main" id="{9947B617-67D8-49CE-C991-45C846A955E6}"/>
              </a:ext>
            </a:extLst>
          </p:cNvPr>
          <p:cNvCxnSpPr/>
          <p:nvPr/>
        </p:nvCxnSpPr>
        <p:spPr bwMode="auto">
          <a:xfrm flipH="1">
            <a:off x="1705893" y="2348880"/>
            <a:ext cx="2448272" cy="35301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a:extLst>
              <a:ext uri="{FF2B5EF4-FFF2-40B4-BE49-F238E27FC236}">
                <a16:creationId xmlns:a16="http://schemas.microsoft.com/office/drawing/2014/main" id="{256EAAB1-BB8F-37DF-9C97-8923FACE7F96}"/>
              </a:ext>
            </a:extLst>
          </p:cNvPr>
          <p:cNvCxnSpPr/>
          <p:nvPr/>
        </p:nvCxnSpPr>
        <p:spPr bwMode="auto">
          <a:xfrm>
            <a:off x="4586213" y="2564904"/>
            <a:ext cx="2376264"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06257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62D809-7C25-83B3-2A2B-6068E2BE512F}"/>
              </a:ext>
            </a:extLst>
          </p:cNvPr>
          <p:cNvPicPr>
            <a:picLocks noChangeAspect="1"/>
          </p:cNvPicPr>
          <p:nvPr/>
        </p:nvPicPr>
        <p:blipFill>
          <a:blip r:embed="rId3"/>
          <a:stretch>
            <a:fillRect/>
          </a:stretch>
        </p:blipFill>
        <p:spPr>
          <a:xfrm>
            <a:off x="-958403" y="273592"/>
            <a:ext cx="10179776" cy="982259"/>
          </a:xfrm>
          <a:prstGeom prst="rect">
            <a:avLst/>
          </a:prstGeom>
        </p:spPr>
      </p:pic>
      <p:pic>
        <p:nvPicPr>
          <p:cNvPr id="9" name="图片 8">
            <a:extLst>
              <a:ext uri="{FF2B5EF4-FFF2-40B4-BE49-F238E27FC236}">
                <a16:creationId xmlns:a16="http://schemas.microsoft.com/office/drawing/2014/main" id="{95B29865-60EB-030B-D147-6263B9A3E6F6}"/>
              </a:ext>
            </a:extLst>
          </p:cNvPr>
          <p:cNvPicPr>
            <a:picLocks noChangeAspect="1"/>
          </p:cNvPicPr>
          <p:nvPr/>
        </p:nvPicPr>
        <p:blipFill>
          <a:blip r:embed="rId4"/>
          <a:stretch>
            <a:fillRect/>
          </a:stretch>
        </p:blipFill>
        <p:spPr>
          <a:xfrm>
            <a:off x="1155518" y="2640145"/>
            <a:ext cx="6336704" cy="3741183"/>
          </a:xfrm>
          <a:prstGeom prst="rect">
            <a:avLst/>
          </a:prstGeom>
        </p:spPr>
      </p:pic>
      <p:sp>
        <p:nvSpPr>
          <p:cNvPr id="4" name="箭头: 下 3">
            <a:extLst>
              <a:ext uri="{FF2B5EF4-FFF2-40B4-BE49-F238E27FC236}">
                <a16:creationId xmlns:a16="http://schemas.microsoft.com/office/drawing/2014/main" id="{00D2F4A2-4B33-842B-1D38-9893E00BC83B}"/>
              </a:ext>
            </a:extLst>
          </p:cNvPr>
          <p:cNvSpPr/>
          <p:nvPr/>
        </p:nvSpPr>
        <p:spPr bwMode="auto">
          <a:xfrm>
            <a:off x="3650109" y="1628800"/>
            <a:ext cx="576064" cy="79208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1012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CBEC8A8-A482-572E-111E-0A2C86E2097F}"/>
              </a:ext>
            </a:extLst>
          </p:cNvPr>
          <p:cNvPicPr>
            <a:picLocks noChangeAspect="1"/>
          </p:cNvPicPr>
          <p:nvPr/>
        </p:nvPicPr>
        <p:blipFill>
          <a:blip r:embed="rId2"/>
          <a:stretch>
            <a:fillRect/>
          </a:stretch>
        </p:blipFill>
        <p:spPr>
          <a:xfrm>
            <a:off x="553765" y="362496"/>
            <a:ext cx="9039626" cy="5733466"/>
          </a:xfrm>
          <a:prstGeom prst="rect">
            <a:avLst/>
          </a:prstGeom>
        </p:spPr>
      </p:pic>
      <p:pic>
        <p:nvPicPr>
          <p:cNvPr id="5" name="图片 4">
            <a:extLst>
              <a:ext uri="{FF2B5EF4-FFF2-40B4-BE49-F238E27FC236}">
                <a16:creationId xmlns:a16="http://schemas.microsoft.com/office/drawing/2014/main" id="{7C62D5EE-ECEC-8DEC-7BDB-30896A53E45A}"/>
              </a:ext>
            </a:extLst>
          </p:cNvPr>
          <p:cNvPicPr>
            <a:picLocks noChangeAspect="1"/>
          </p:cNvPicPr>
          <p:nvPr/>
        </p:nvPicPr>
        <p:blipFill>
          <a:blip r:embed="rId3"/>
          <a:stretch>
            <a:fillRect/>
          </a:stretch>
        </p:blipFill>
        <p:spPr>
          <a:xfrm>
            <a:off x="337740" y="91342"/>
            <a:ext cx="10484711" cy="6650025"/>
          </a:xfrm>
          <a:prstGeom prst="rect">
            <a:avLst/>
          </a:prstGeom>
        </p:spPr>
      </p:pic>
      <p:pic>
        <p:nvPicPr>
          <p:cNvPr id="7" name="图片 6">
            <a:extLst>
              <a:ext uri="{FF2B5EF4-FFF2-40B4-BE49-F238E27FC236}">
                <a16:creationId xmlns:a16="http://schemas.microsoft.com/office/drawing/2014/main" id="{C08B9A51-097A-7C47-07DF-E026A101D127}"/>
              </a:ext>
            </a:extLst>
          </p:cNvPr>
          <p:cNvPicPr>
            <a:picLocks noChangeAspect="1"/>
          </p:cNvPicPr>
          <p:nvPr/>
        </p:nvPicPr>
        <p:blipFill>
          <a:blip r:embed="rId4"/>
          <a:stretch>
            <a:fillRect/>
          </a:stretch>
        </p:blipFill>
        <p:spPr>
          <a:xfrm>
            <a:off x="121717" y="0"/>
            <a:ext cx="10812613" cy="6858000"/>
          </a:xfrm>
          <a:prstGeom prst="rect">
            <a:avLst/>
          </a:prstGeom>
        </p:spPr>
      </p:pic>
    </p:spTree>
    <p:extLst>
      <p:ext uri="{BB962C8B-B14F-4D97-AF65-F5344CB8AC3E}">
        <p14:creationId xmlns:p14="http://schemas.microsoft.com/office/powerpoint/2010/main" val="7074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842D82-CEDD-EA10-AA42-FEFDF6D72E5C}"/>
              </a:ext>
            </a:extLst>
          </p:cNvPr>
          <p:cNvPicPr>
            <a:picLocks noChangeAspect="1"/>
          </p:cNvPicPr>
          <p:nvPr/>
        </p:nvPicPr>
        <p:blipFill>
          <a:blip r:embed="rId3"/>
          <a:stretch>
            <a:fillRect/>
          </a:stretch>
        </p:blipFill>
        <p:spPr>
          <a:xfrm>
            <a:off x="4946253" y="1628800"/>
            <a:ext cx="7027763" cy="936104"/>
          </a:xfrm>
          <a:prstGeom prst="rect">
            <a:avLst/>
          </a:prstGeom>
        </p:spPr>
      </p:pic>
      <p:pic>
        <p:nvPicPr>
          <p:cNvPr id="7" name="图片 6">
            <a:extLst>
              <a:ext uri="{FF2B5EF4-FFF2-40B4-BE49-F238E27FC236}">
                <a16:creationId xmlns:a16="http://schemas.microsoft.com/office/drawing/2014/main" id="{9563EBC5-10D7-988B-A3C8-AB92617908FD}"/>
              </a:ext>
            </a:extLst>
          </p:cNvPr>
          <p:cNvPicPr>
            <a:picLocks noChangeAspect="1"/>
          </p:cNvPicPr>
          <p:nvPr/>
        </p:nvPicPr>
        <p:blipFill>
          <a:blip r:embed="rId4"/>
          <a:stretch>
            <a:fillRect/>
          </a:stretch>
        </p:blipFill>
        <p:spPr>
          <a:xfrm>
            <a:off x="553765" y="4100977"/>
            <a:ext cx="9049215" cy="2140060"/>
          </a:xfrm>
          <a:prstGeom prst="rect">
            <a:avLst/>
          </a:prstGeom>
        </p:spPr>
      </p:pic>
      <p:pic>
        <p:nvPicPr>
          <p:cNvPr id="11" name="图片 10">
            <a:extLst>
              <a:ext uri="{FF2B5EF4-FFF2-40B4-BE49-F238E27FC236}">
                <a16:creationId xmlns:a16="http://schemas.microsoft.com/office/drawing/2014/main" id="{D1A46DC9-B3C5-ABF5-2388-7BED6E40B213}"/>
              </a:ext>
            </a:extLst>
          </p:cNvPr>
          <p:cNvPicPr>
            <a:picLocks noChangeAspect="1"/>
          </p:cNvPicPr>
          <p:nvPr/>
        </p:nvPicPr>
        <p:blipFill>
          <a:blip r:embed="rId5"/>
          <a:stretch>
            <a:fillRect/>
          </a:stretch>
        </p:blipFill>
        <p:spPr>
          <a:xfrm>
            <a:off x="121717" y="332656"/>
            <a:ext cx="5650879" cy="3336273"/>
          </a:xfrm>
          <a:prstGeom prst="rect">
            <a:avLst/>
          </a:prstGeom>
        </p:spPr>
      </p:pic>
      <p:sp>
        <p:nvSpPr>
          <p:cNvPr id="13" name="椭圆 12">
            <a:extLst>
              <a:ext uri="{FF2B5EF4-FFF2-40B4-BE49-F238E27FC236}">
                <a16:creationId xmlns:a16="http://schemas.microsoft.com/office/drawing/2014/main" id="{F3236CEF-21DC-05A9-C95E-BA7BA39D7ABC}"/>
              </a:ext>
            </a:extLst>
          </p:cNvPr>
          <p:cNvSpPr/>
          <p:nvPr/>
        </p:nvSpPr>
        <p:spPr bwMode="auto">
          <a:xfrm>
            <a:off x="1417861" y="3068960"/>
            <a:ext cx="2736304" cy="50405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68675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850F3B4-AC7B-7BC0-94F2-43027DCC7595}"/>
              </a:ext>
            </a:extLst>
          </p:cNvPr>
          <p:cNvPicPr>
            <a:picLocks noChangeAspect="1"/>
          </p:cNvPicPr>
          <p:nvPr/>
        </p:nvPicPr>
        <p:blipFill>
          <a:blip r:embed="rId3"/>
          <a:stretch>
            <a:fillRect/>
          </a:stretch>
        </p:blipFill>
        <p:spPr>
          <a:xfrm>
            <a:off x="112419" y="332656"/>
            <a:ext cx="7805758" cy="4608512"/>
          </a:xfrm>
          <a:prstGeom prst="rect">
            <a:avLst/>
          </a:prstGeom>
        </p:spPr>
      </p:pic>
      <p:pic>
        <p:nvPicPr>
          <p:cNvPr id="3" name="图片 2">
            <a:extLst>
              <a:ext uri="{FF2B5EF4-FFF2-40B4-BE49-F238E27FC236}">
                <a16:creationId xmlns:a16="http://schemas.microsoft.com/office/drawing/2014/main" id="{8FE8EAA8-AF8E-EA77-EE0A-D85752ED0EEA}"/>
              </a:ext>
            </a:extLst>
          </p:cNvPr>
          <p:cNvPicPr>
            <a:picLocks noChangeAspect="1"/>
          </p:cNvPicPr>
          <p:nvPr/>
        </p:nvPicPr>
        <p:blipFill>
          <a:blip r:embed="rId4"/>
          <a:stretch>
            <a:fillRect/>
          </a:stretch>
        </p:blipFill>
        <p:spPr>
          <a:xfrm>
            <a:off x="-670371" y="5229200"/>
            <a:ext cx="9428718" cy="1532583"/>
          </a:xfrm>
          <a:prstGeom prst="rect">
            <a:avLst/>
          </a:prstGeom>
        </p:spPr>
      </p:pic>
      <p:sp>
        <p:nvSpPr>
          <p:cNvPr id="5" name="椭圆 4">
            <a:extLst>
              <a:ext uri="{FF2B5EF4-FFF2-40B4-BE49-F238E27FC236}">
                <a16:creationId xmlns:a16="http://schemas.microsoft.com/office/drawing/2014/main" id="{DBCF2C98-B053-AF8B-119E-C7A4E73120AB}"/>
              </a:ext>
            </a:extLst>
          </p:cNvPr>
          <p:cNvSpPr/>
          <p:nvPr/>
        </p:nvSpPr>
        <p:spPr bwMode="auto">
          <a:xfrm>
            <a:off x="1561877" y="692696"/>
            <a:ext cx="3672408" cy="576064"/>
          </a:xfrm>
          <a:prstGeom prst="ellipse">
            <a:avLst/>
          </a:prstGeom>
          <a:noFill/>
          <a:ln w="28575" cap="flat" cmpd="sng" algn="ctr">
            <a:solidFill>
              <a:srgbClr val="21A3D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25087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FDC908-B963-D288-F63D-17302F9DF12C}"/>
              </a:ext>
            </a:extLst>
          </p:cNvPr>
          <p:cNvPicPr>
            <a:picLocks noChangeAspect="1"/>
          </p:cNvPicPr>
          <p:nvPr/>
        </p:nvPicPr>
        <p:blipFill>
          <a:blip r:embed="rId3"/>
          <a:stretch>
            <a:fillRect/>
          </a:stretch>
        </p:blipFill>
        <p:spPr>
          <a:xfrm>
            <a:off x="481757" y="742812"/>
            <a:ext cx="8947610" cy="2686188"/>
          </a:xfrm>
          <a:prstGeom prst="rect">
            <a:avLst/>
          </a:prstGeom>
        </p:spPr>
      </p:pic>
      <p:pic>
        <p:nvPicPr>
          <p:cNvPr id="5" name="图片 4">
            <a:extLst>
              <a:ext uri="{FF2B5EF4-FFF2-40B4-BE49-F238E27FC236}">
                <a16:creationId xmlns:a16="http://schemas.microsoft.com/office/drawing/2014/main" id="{02C89DBF-EBBF-37A7-19F7-559A0671765E}"/>
              </a:ext>
            </a:extLst>
          </p:cNvPr>
          <p:cNvPicPr>
            <a:picLocks noChangeAspect="1"/>
          </p:cNvPicPr>
          <p:nvPr/>
        </p:nvPicPr>
        <p:blipFill>
          <a:blip r:embed="rId4"/>
          <a:stretch>
            <a:fillRect/>
          </a:stretch>
        </p:blipFill>
        <p:spPr>
          <a:xfrm>
            <a:off x="8474645" y="4786684"/>
            <a:ext cx="2362321" cy="1041454"/>
          </a:xfrm>
          <a:prstGeom prst="rect">
            <a:avLst/>
          </a:prstGeom>
        </p:spPr>
      </p:pic>
      <p:pic>
        <p:nvPicPr>
          <p:cNvPr id="7" name="图片 6">
            <a:extLst>
              <a:ext uri="{FF2B5EF4-FFF2-40B4-BE49-F238E27FC236}">
                <a16:creationId xmlns:a16="http://schemas.microsoft.com/office/drawing/2014/main" id="{4363C73D-BA95-F278-9C99-FE2C20E99CD3}"/>
              </a:ext>
            </a:extLst>
          </p:cNvPr>
          <p:cNvPicPr>
            <a:picLocks noChangeAspect="1"/>
          </p:cNvPicPr>
          <p:nvPr/>
        </p:nvPicPr>
        <p:blipFill>
          <a:blip r:embed="rId5"/>
          <a:stretch>
            <a:fillRect/>
          </a:stretch>
        </p:blipFill>
        <p:spPr>
          <a:xfrm>
            <a:off x="-1030411" y="4441393"/>
            <a:ext cx="7906156" cy="1435174"/>
          </a:xfrm>
          <a:prstGeom prst="rect">
            <a:avLst/>
          </a:prstGeom>
        </p:spPr>
      </p:pic>
      <p:sp>
        <p:nvSpPr>
          <p:cNvPr id="8" name="箭头: 右 7">
            <a:extLst>
              <a:ext uri="{FF2B5EF4-FFF2-40B4-BE49-F238E27FC236}">
                <a16:creationId xmlns:a16="http://schemas.microsoft.com/office/drawing/2014/main" id="{E897F851-B2F9-E468-BE29-7CA249F45DCF}"/>
              </a:ext>
            </a:extLst>
          </p:cNvPr>
          <p:cNvSpPr/>
          <p:nvPr/>
        </p:nvSpPr>
        <p:spPr bwMode="auto">
          <a:xfrm>
            <a:off x="7034485" y="5099362"/>
            <a:ext cx="1080120" cy="48987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15407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6">
            <a:extLst>
              <a:ext uri="{FF2B5EF4-FFF2-40B4-BE49-F238E27FC236}">
                <a16:creationId xmlns:a16="http://schemas.microsoft.com/office/drawing/2014/main" id="{74890BC6-80E4-1387-DEB0-DA60808C7642}"/>
              </a:ext>
            </a:extLst>
          </p:cNvPr>
          <p:cNvSpPr txBox="1">
            <a:spLocks noChangeArrowheads="1"/>
          </p:cNvSpPr>
          <p:nvPr/>
        </p:nvSpPr>
        <p:spPr bwMode="auto">
          <a:xfrm>
            <a:off x="193597" y="126924"/>
            <a:ext cx="2031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rPr>
              <a:t>Audit class</a:t>
            </a:r>
            <a:endParaRPr kumimoji="0" lang="zh-CN" altLang="en-US"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2C5B7EC9-99BA-30F2-74D1-DB08DAE62C4A}"/>
              </a:ext>
            </a:extLst>
          </p:cNvPr>
          <p:cNvPicPr>
            <a:picLocks noChangeAspect="1"/>
          </p:cNvPicPr>
          <p:nvPr/>
        </p:nvPicPr>
        <p:blipFill>
          <a:blip r:embed="rId3"/>
          <a:stretch>
            <a:fillRect/>
          </a:stretch>
        </p:blipFill>
        <p:spPr>
          <a:xfrm>
            <a:off x="-454347" y="1052736"/>
            <a:ext cx="9073008" cy="4386442"/>
          </a:xfrm>
          <a:prstGeom prst="rect">
            <a:avLst/>
          </a:prstGeom>
        </p:spPr>
      </p:pic>
      <p:pic>
        <p:nvPicPr>
          <p:cNvPr id="5" name="图片 4">
            <a:extLst>
              <a:ext uri="{FF2B5EF4-FFF2-40B4-BE49-F238E27FC236}">
                <a16:creationId xmlns:a16="http://schemas.microsoft.com/office/drawing/2014/main" id="{66EA9554-BBAA-35D6-E6A1-27B52EB0F777}"/>
              </a:ext>
            </a:extLst>
          </p:cNvPr>
          <p:cNvPicPr>
            <a:picLocks noChangeAspect="1"/>
          </p:cNvPicPr>
          <p:nvPr/>
        </p:nvPicPr>
        <p:blipFill>
          <a:blip r:embed="rId4"/>
          <a:stretch>
            <a:fillRect/>
          </a:stretch>
        </p:blipFill>
        <p:spPr>
          <a:xfrm>
            <a:off x="6077100" y="188640"/>
            <a:ext cx="5854319" cy="3456384"/>
          </a:xfrm>
          <a:prstGeom prst="rect">
            <a:avLst/>
          </a:prstGeom>
        </p:spPr>
      </p:pic>
    </p:spTree>
    <p:extLst>
      <p:ext uri="{BB962C8B-B14F-4D97-AF65-F5344CB8AC3E}">
        <p14:creationId xmlns:p14="http://schemas.microsoft.com/office/powerpoint/2010/main" val="3410481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334A4FB-767B-4860-FF90-585B85BA763D}"/>
              </a:ext>
            </a:extLst>
          </p:cNvPr>
          <p:cNvPicPr>
            <a:picLocks noChangeAspect="1"/>
          </p:cNvPicPr>
          <p:nvPr/>
        </p:nvPicPr>
        <p:blipFill>
          <a:blip r:embed="rId3"/>
          <a:stretch>
            <a:fillRect/>
          </a:stretch>
        </p:blipFill>
        <p:spPr>
          <a:xfrm>
            <a:off x="121717" y="476672"/>
            <a:ext cx="8064896" cy="4951898"/>
          </a:xfrm>
          <a:prstGeom prst="rect">
            <a:avLst/>
          </a:prstGeom>
        </p:spPr>
      </p:pic>
      <p:pic>
        <p:nvPicPr>
          <p:cNvPr id="10" name="图片 9">
            <a:extLst>
              <a:ext uri="{FF2B5EF4-FFF2-40B4-BE49-F238E27FC236}">
                <a16:creationId xmlns:a16="http://schemas.microsoft.com/office/drawing/2014/main" id="{005710E1-E5D7-E787-5AFB-D15983A242B3}"/>
              </a:ext>
            </a:extLst>
          </p:cNvPr>
          <p:cNvPicPr>
            <a:picLocks noChangeAspect="1"/>
          </p:cNvPicPr>
          <p:nvPr/>
        </p:nvPicPr>
        <p:blipFill>
          <a:blip r:embed="rId4"/>
          <a:stretch>
            <a:fillRect/>
          </a:stretch>
        </p:blipFill>
        <p:spPr>
          <a:xfrm>
            <a:off x="8906693" y="2780928"/>
            <a:ext cx="2895749" cy="1619333"/>
          </a:xfrm>
          <a:prstGeom prst="rect">
            <a:avLst/>
          </a:prstGeom>
        </p:spPr>
      </p:pic>
      <p:sp>
        <p:nvSpPr>
          <p:cNvPr id="11" name="箭头: 右 10">
            <a:extLst>
              <a:ext uri="{FF2B5EF4-FFF2-40B4-BE49-F238E27FC236}">
                <a16:creationId xmlns:a16="http://schemas.microsoft.com/office/drawing/2014/main" id="{32669FAB-FD02-6C74-1706-A962370AB926}"/>
              </a:ext>
            </a:extLst>
          </p:cNvPr>
          <p:cNvSpPr/>
          <p:nvPr/>
        </p:nvSpPr>
        <p:spPr bwMode="auto">
          <a:xfrm>
            <a:off x="7718561" y="3356992"/>
            <a:ext cx="936104" cy="6480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13" name="图片 12">
            <a:extLst>
              <a:ext uri="{FF2B5EF4-FFF2-40B4-BE49-F238E27FC236}">
                <a16:creationId xmlns:a16="http://schemas.microsoft.com/office/drawing/2014/main" id="{3E1832C2-9072-33DB-40B1-AE9ED51B1296}"/>
              </a:ext>
            </a:extLst>
          </p:cNvPr>
          <p:cNvPicPr>
            <a:picLocks noChangeAspect="1"/>
          </p:cNvPicPr>
          <p:nvPr/>
        </p:nvPicPr>
        <p:blipFill>
          <a:blip r:embed="rId5"/>
          <a:stretch>
            <a:fillRect/>
          </a:stretch>
        </p:blipFill>
        <p:spPr>
          <a:xfrm>
            <a:off x="409749" y="116632"/>
            <a:ext cx="1944216" cy="255640"/>
          </a:xfrm>
          <a:prstGeom prst="rect">
            <a:avLst/>
          </a:prstGeom>
        </p:spPr>
      </p:pic>
    </p:spTree>
    <p:extLst>
      <p:ext uri="{BB962C8B-B14F-4D97-AF65-F5344CB8AC3E}">
        <p14:creationId xmlns:p14="http://schemas.microsoft.com/office/powerpoint/2010/main" val="184303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8344DB5-CE94-C19B-AB28-B8E5ED001B47}"/>
              </a:ext>
            </a:extLst>
          </p:cNvPr>
          <p:cNvPicPr>
            <a:picLocks noChangeAspect="1"/>
          </p:cNvPicPr>
          <p:nvPr/>
        </p:nvPicPr>
        <p:blipFill>
          <a:blip r:embed="rId3"/>
          <a:stretch>
            <a:fillRect/>
          </a:stretch>
        </p:blipFill>
        <p:spPr>
          <a:xfrm>
            <a:off x="6098381" y="5309855"/>
            <a:ext cx="3124361" cy="1079555"/>
          </a:xfrm>
          <a:prstGeom prst="rect">
            <a:avLst/>
          </a:prstGeom>
        </p:spPr>
      </p:pic>
      <p:pic>
        <p:nvPicPr>
          <p:cNvPr id="5" name="图片 4">
            <a:extLst>
              <a:ext uri="{FF2B5EF4-FFF2-40B4-BE49-F238E27FC236}">
                <a16:creationId xmlns:a16="http://schemas.microsoft.com/office/drawing/2014/main" id="{3D74E6C4-5828-DE8E-D928-C1EB32055BF8}"/>
              </a:ext>
            </a:extLst>
          </p:cNvPr>
          <p:cNvPicPr>
            <a:picLocks noChangeAspect="1"/>
          </p:cNvPicPr>
          <p:nvPr/>
        </p:nvPicPr>
        <p:blipFill>
          <a:blip r:embed="rId4"/>
          <a:stretch>
            <a:fillRect/>
          </a:stretch>
        </p:blipFill>
        <p:spPr>
          <a:xfrm>
            <a:off x="553765" y="4862193"/>
            <a:ext cx="2876698" cy="1466925"/>
          </a:xfrm>
          <a:prstGeom prst="rect">
            <a:avLst/>
          </a:prstGeom>
        </p:spPr>
      </p:pic>
      <p:sp>
        <p:nvSpPr>
          <p:cNvPr id="6" name="箭头: 右 5">
            <a:extLst>
              <a:ext uri="{FF2B5EF4-FFF2-40B4-BE49-F238E27FC236}">
                <a16:creationId xmlns:a16="http://schemas.microsoft.com/office/drawing/2014/main" id="{697BCF7A-1223-8A19-88C8-977CDC15C5AC}"/>
              </a:ext>
            </a:extLst>
          </p:cNvPr>
          <p:cNvSpPr/>
          <p:nvPr/>
        </p:nvSpPr>
        <p:spPr bwMode="auto">
          <a:xfrm>
            <a:off x="4226173" y="5453306"/>
            <a:ext cx="1224136" cy="39632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FAC3777D-2ED8-CB63-3292-A079D06ED32D}"/>
              </a:ext>
            </a:extLst>
          </p:cNvPr>
          <p:cNvPicPr>
            <a:picLocks noChangeAspect="1"/>
          </p:cNvPicPr>
          <p:nvPr/>
        </p:nvPicPr>
        <p:blipFill>
          <a:blip r:embed="rId5"/>
          <a:stretch>
            <a:fillRect/>
          </a:stretch>
        </p:blipFill>
        <p:spPr>
          <a:xfrm>
            <a:off x="110423" y="352663"/>
            <a:ext cx="9455636" cy="4140413"/>
          </a:xfrm>
          <a:prstGeom prst="rect">
            <a:avLst/>
          </a:prstGeom>
        </p:spPr>
      </p:pic>
    </p:spTree>
    <p:extLst>
      <p:ext uri="{BB962C8B-B14F-4D97-AF65-F5344CB8AC3E}">
        <p14:creationId xmlns:p14="http://schemas.microsoft.com/office/powerpoint/2010/main" val="78911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grpSp>
        <p:nvGrpSpPr>
          <p:cNvPr id="21511" name="Group 7"/>
          <p:cNvGrpSpPr>
            <a:grpSpLocks/>
          </p:cNvGrpSpPr>
          <p:nvPr/>
        </p:nvGrpSpPr>
        <p:grpSpPr bwMode="auto">
          <a:xfrm>
            <a:off x="841797" y="1101948"/>
            <a:ext cx="2093913" cy="2122488"/>
            <a:chOff x="0" y="0"/>
            <a:chExt cx="2093913" cy="2122488"/>
          </a:xfrm>
        </p:grpSpPr>
        <p:sp>
          <p:nvSpPr>
            <p:cNvPr id="2151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3" name="Freeform 10"/>
            <p:cNvSpPr>
              <a:spLocks noEditPoints="1"/>
            </p:cNvSpPr>
            <p:nvPr/>
          </p:nvSpPr>
          <p:spPr bwMode="auto">
            <a:xfrm>
              <a:off x="155223" y="163129"/>
              <a:ext cx="1796329" cy="1793077"/>
            </a:xfrm>
            <a:custGeom>
              <a:avLst/>
              <a:gdLst>
                <a:gd name="T0" fmla="*/ 573 w 1145"/>
                <a:gd name="T1" fmla="*/ 426 h 1145"/>
                <a:gd name="T2" fmla="*/ 426 w 1145"/>
                <a:gd name="T3" fmla="*/ 573 h 1145"/>
                <a:gd name="T4" fmla="*/ 573 w 1145"/>
                <a:gd name="T5" fmla="*/ 720 h 1145"/>
                <a:gd name="T6" fmla="*/ 720 w 1145"/>
                <a:gd name="T7" fmla="*/ 573 h 1145"/>
                <a:gd name="T8" fmla="*/ 573 w 1145"/>
                <a:gd name="T9" fmla="*/ 426 h 1145"/>
                <a:gd name="T10" fmla="*/ 633 w 1145"/>
                <a:gd name="T11" fmla="*/ 853 h 1145"/>
                <a:gd name="T12" fmla="*/ 633 w 1145"/>
                <a:gd name="T13" fmla="*/ 786 h 1145"/>
                <a:gd name="T14" fmla="*/ 513 w 1145"/>
                <a:gd name="T15" fmla="*/ 786 h 1145"/>
                <a:gd name="T16" fmla="*/ 513 w 1145"/>
                <a:gd name="T17" fmla="*/ 853 h 1145"/>
                <a:gd name="T18" fmla="*/ 293 w 1145"/>
                <a:gd name="T19" fmla="*/ 633 h 1145"/>
                <a:gd name="T20" fmla="*/ 359 w 1145"/>
                <a:gd name="T21" fmla="*/ 633 h 1145"/>
                <a:gd name="T22" fmla="*/ 359 w 1145"/>
                <a:gd name="T23" fmla="*/ 513 h 1145"/>
                <a:gd name="T24" fmla="*/ 293 w 1145"/>
                <a:gd name="T25" fmla="*/ 513 h 1145"/>
                <a:gd name="T26" fmla="*/ 513 w 1145"/>
                <a:gd name="T27" fmla="*/ 293 h 1145"/>
                <a:gd name="T28" fmla="*/ 513 w 1145"/>
                <a:gd name="T29" fmla="*/ 359 h 1145"/>
                <a:gd name="T30" fmla="*/ 633 w 1145"/>
                <a:gd name="T31" fmla="*/ 359 h 1145"/>
                <a:gd name="T32" fmla="*/ 633 w 1145"/>
                <a:gd name="T33" fmla="*/ 293 h 1145"/>
                <a:gd name="T34" fmla="*/ 853 w 1145"/>
                <a:gd name="T35" fmla="*/ 513 h 1145"/>
                <a:gd name="T36" fmla="*/ 787 w 1145"/>
                <a:gd name="T37" fmla="*/ 513 h 1145"/>
                <a:gd name="T38" fmla="*/ 787 w 1145"/>
                <a:gd name="T39" fmla="*/ 633 h 1145"/>
                <a:gd name="T40" fmla="*/ 853 w 1145"/>
                <a:gd name="T41" fmla="*/ 633 h 1145"/>
                <a:gd name="T42" fmla="*/ 633 w 1145"/>
                <a:gd name="T43" fmla="*/ 853 h 1145"/>
                <a:gd name="T44" fmla="*/ 975 w 1145"/>
                <a:gd name="T45" fmla="*/ 513 h 1145"/>
                <a:gd name="T46" fmla="*/ 633 w 1145"/>
                <a:gd name="T47" fmla="*/ 171 h 1145"/>
                <a:gd name="T48" fmla="*/ 633 w 1145"/>
                <a:gd name="T49" fmla="*/ 0 h 1145"/>
                <a:gd name="T50" fmla="*/ 513 w 1145"/>
                <a:gd name="T51" fmla="*/ 0 h 1145"/>
                <a:gd name="T52" fmla="*/ 513 w 1145"/>
                <a:gd name="T53" fmla="*/ 171 h 1145"/>
                <a:gd name="T54" fmla="*/ 171 w 1145"/>
                <a:gd name="T55" fmla="*/ 513 h 1145"/>
                <a:gd name="T56" fmla="*/ 0 w 1145"/>
                <a:gd name="T57" fmla="*/ 513 h 1145"/>
                <a:gd name="T58" fmla="*/ 0 w 1145"/>
                <a:gd name="T59" fmla="*/ 633 h 1145"/>
                <a:gd name="T60" fmla="*/ 171 w 1145"/>
                <a:gd name="T61" fmla="*/ 633 h 1145"/>
                <a:gd name="T62" fmla="*/ 513 w 1145"/>
                <a:gd name="T63" fmla="*/ 975 h 1145"/>
                <a:gd name="T64" fmla="*/ 513 w 1145"/>
                <a:gd name="T65" fmla="*/ 1145 h 1145"/>
                <a:gd name="T66" fmla="*/ 633 w 1145"/>
                <a:gd name="T67" fmla="*/ 1145 h 1145"/>
                <a:gd name="T68" fmla="*/ 633 w 1145"/>
                <a:gd name="T69" fmla="*/ 975 h 1145"/>
                <a:gd name="T70" fmla="*/ 975 w 1145"/>
                <a:gd name="T71" fmla="*/ 633 h 1145"/>
                <a:gd name="T72" fmla="*/ 1145 w 1145"/>
                <a:gd name="T73" fmla="*/ 633 h 1145"/>
                <a:gd name="T74" fmla="*/ 1145 w 1145"/>
                <a:gd name="T75" fmla="*/ 513 h 1145"/>
                <a:gd name="T76" fmla="*/ 975 w 1145"/>
                <a:gd name="T77" fmla="*/ 51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149" y="2504265"/>
            <a:ext cx="12001016" cy="4368809"/>
          </a:xfrm>
          <a:prstGeom prst="rect">
            <a:avLst/>
          </a:prstGeom>
        </p:spPr>
      </p:pic>
      <p:sp>
        <p:nvSpPr>
          <p:cNvPr id="3" name="文本框 2">
            <a:extLst>
              <a:ext uri="{FF2B5EF4-FFF2-40B4-BE49-F238E27FC236}">
                <a16:creationId xmlns:a16="http://schemas.microsoft.com/office/drawing/2014/main" id="{AFF7FFDF-8E86-B7FD-20F0-EE837D584AA3}"/>
              </a:ext>
            </a:extLst>
          </p:cNvPr>
          <p:cNvSpPr txBox="1"/>
          <p:nvPr/>
        </p:nvSpPr>
        <p:spPr>
          <a:xfrm>
            <a:off x="4328860" y="1887233"/>
            <a:ext cx="7115679" cy="1569660"/>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Programming Language: Python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Framework: PyQt5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Database: SQLite3</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Library: Pandas</a:t>
            </a:r>
            <a:endParaRPr kumimoji="0" lang="zh-CN" altLang="en-US" sz="24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9E685D95-CB50-5CE5-9519-4B369ADDE734}"/>
              </a:ext>
            </a:extLst>
          </p:cNvPr>
          <p:cNvSpPr txBox="1"/>
          <p:nvPr/>
        </p:nvSpPr>
        <p:spPr>
          <a:xfrm>
            <a:off x="4370189" y="548680"/>
            <a:ext cx="7115678"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Billing and Inventory System (BIS) </a:t>
            </a:r>
            <a:endParaRPr kumimoji="0" lang="zh-CN" altLang="en-US"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cxnSp>
        <p:nvCxnSpPr>
          <p:cNvPr id="5" name="直接连接符 10">
            <a:extLst>
              <a:ext uri="{FF2B5EF4-FFF2-40B4-BE49-F238E27FC236}">
                <a16:creationId xmlns:a16="http://schemas.microsoft.com/office/drawing/2014/main" id="{BC26C47A-ACFE-EDB5-B810-8E10917A3A63}"/>
              </a:ext>
            </a:extLst>
          </p:cNvPr>
          <p:cNvCxnSpPr>
            <a:cxnSpLocks noChangeShapeType="1"/>
          </p:cNvCxnSpPr>
          <p:nvPr/>
        </p:nvCxnSpPr>
        <p:spPr bwMode="auto">
          <a:xfrm flipH="1">
            <a:off x="3576638" y="1251434"/>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81232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695487C-94D0-7B33-084B-B8BF97897931}"/>
              </a:ext>
            </a:extLst>
          </p:cNvPr>
          <p:cNvPicPr>
            <a:picLocks noChangeAspect="1"/>
          </p:cNvPicPr>
          <p:nvPr/>
        </p:nvPicPr>
        <p:blipFill>
          <a:blip r:embed="rId3"/>
          <a:stretch>
            <a:fillRect/>
          </a:stretch>
        </p:blipFill>
        <p:spPr>
          <a:xfrm>
            <a:off x="625773" y="404664"/>
            <a:ext cx="4889751" cy="1098606"/>
          </a:xfrm>
          <a:prstGeom prst="rect">
            <a:avLst/>
          </a:prstGeom>
        </p:spPr>
      </p:pic>
    </p:spTree>
    <p:extLst>
      <p:ext uri="{BB962C8B-B14F-4D97-AF65-F5344CB8AC3E}">
        <p14:creationId xmlns:p14="http://schemas.microsoft.com/office/powerpoint/2010/main" val="2004554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grpSp>
        <p:nvGrpSpPr>
          <p:cNvPr id="15362" name="Group 2"/>
          <p:cNvGrpSpPr>
            <a:grpSpLocks/>
          </p:cNvGrpSpPr>
          <p:nvPr/>
        </p:nvGrpSpPr>
        <p:grpSpPr bwMode="auto">
          <a:xfrm>
            <a:off x="4561686" y="1244380"/>
            <a:ext cx="7587595" cy="4592829"/>
            <a:chOff x="-204739" y="266601"/>
            <a:chExt cx="7990057" cy="1458174"/>
          </a:xfrm>
        </p:grpSpPr>
        <p:sp>
          <p:nvSpPr>
            <p:cNvPr id="15363" name="TextBox 6"/>
            <p:cNvSpPr txBox="1">
              <a:spLocks noChangeArrowheads="1"/>
            </p:cNvSpPr>
            <p:nvPr/>
          </p:nvSpPr>
          <p:spPr bwMode="auto">
            <a:xfrm>
              <a:off x="-173137" y="266601"/>
              <a:ext cx="7307610" cy="1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Research importance</a:t>
              </a:r>
              <a:endParaRPr kumimoji="0" lang="zh-CN" altLang="en-US"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15365" name="TextBox 15"/>
            <p:cNvSpPr txBox="1">
              <a:spLocks noChangeArrowheads="1"/>
            </p:cNvSpPr>
            <p:nvPr/>
          </p:nvSpPr>
          <p:spPr bwMode="auto">
            <a:xfrm>
              <a:off x="-204739" y="640130"/>
              <a:ext cx="7990057" cy="1084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Task allocation in heterogeneous systems is a non-trivial issue that necessitates intricate algorithmic approaches, crucial for enhancing the efficiency of computational resources across diverse applications. This research endeavors to explore advanced scheduling algorithms within such environments. This investigation scrutinizes the comparative efficiency of three pivotal algorithms—HEFT, PPTS, and IPPTS. </a:t>
              </a:r>
              <a:endParaRPr kumimoji="0" lang="zh-CN" altLang="en-US" sz="20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grpSp>
      <p:cxnSp>
        <p:nvCxnSpPr>
          <p:cNvPr id="15366" name="直接连接符 10"/>
          <p:cNvCxnSpPr>
            <a:cxnSpLocks noChangeShapeType="1"/>
          </p:cNvCxnSpPr>
          <p:nvPr/>
        </p:nvCxnSpPr>
        <p:spPr bwMode="auto">
          <a:xfrm flipH="1">
            <a:off x="4514205" y="2120553"/>
            <a:ext cx="7682558"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608561A1-0457-0307-BFDC-8B75CA83B041}"/>
              </a:ext>
            </a:extLst>
          </p:cNvPr>
          <p:cNvPicPr>
            <a:picLocks noChangeAspect="1"/>
          </p:cNvPicPr>
          <p:nvPr/>
        </p:nvPicPr>
        <p:blipFill>
          <a:blip r:embed="rId3"/>
          <a:stretch>
            <a:fillRect/>
          </a:stretch>
        </p:blipFill>
        <p:spPr>
          <a:xfrm>
            <a:off x="409749" y="1412776"/>
            <a:ext cx="3645024" cy="3645024"/>
          </a:xfrm>
          <a:prstGeom prst="rect">
            <a:avLst/>
          </a:prstGeom>
        </p:spPr>
      </p:pic>
    </p:spTree>
    <p:extLst>
      <p:ext uri="{BB962C8B-B14F-4D97-AF65-F5344CB8AC3E}">
        <p14:creationId xmlns:p14="http://schemas.microsoft.com/office/powerpoint/2010/main" val="777677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extBox 76"/>
          <p:cNvSpPr txBox="1">
            <a:spLocks noChangeArrowheads="1"/>
          </p:cNvSpPr>
          <p:nvPr/>
        </p:nvSpPr>
        <p:spPr bwMode="auto">
          <a:xfrm>
            <a:off x="193597" y="126924"/>
            <a:ext cx="22381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rPr>
              <a:t>Background</a:t>
            </a:r>
            <a:endParaRPr kumimoji="0" lang="zh-CN" altLang="en-US"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cxnSp>
        <p:nvCxnSpPr>
          <p:cNvPr id="16388" name="直接连接符 46"/>
          <p:cNvCxnSpPr>
            <a:cxnSpLocks noChangeShapeType="1"/>
          </p:cNvCxnSpPr>
          <p:nvPr/>
        </p:nvCxnSpPr>
        <p:spPr bwMode="auto">
          <a:xfrm flipH="1">
            <a:off x="193725" y="69467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a:xfrm>
            <a:off x="633540" y="3059804"/>
            <a:ext cx="2328341"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33540" y="4565029"/>
            <a:ext cx="2328341"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2" y="1561929"/>
            <a:ext cx="3274391" cy="1202932"/>
            <a:chOff x="8607607" y="1945063"/>
            <a:chExt cx="2711161" cy="1132391"/>
          </a:xfrm>
        </p:grpSpPr>
        <p:sp>
          <p:nvSpPr>
            <p:cNvPr id="40" name="文本框 11"/>
            <p:cNvSpPr txBox="1"/>
            <p:nvPr/>
          </p:nvSpPr>
          <p:spPr>
            <a:xfrm>
              <a:off x="8705354" y="1945063"/>
              <a:ext cx="2552747" cy="34761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699"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Intelligent Cloud Layer</a:t>
              </a:r>
            </a:p>
          </p:txBody>
        </p:sp>
        <p:sp>
          <p:nvSpPr>
            <p:cNvPr id="41" name="文本框 12"/>
            <p:cNvSpPr txBox="1"/>
            <p:nvPr/>
          </p:nvSpPr>
          <p:spPr>
            <a:xfrm>
              <a:off x="8607607" y="2273941"/>
              <a:ext cx="2711161" cy="803513"/>
            </a:xfrm>
            <a:prstGeom prst="rect">
              <a:avLst/>
            </a:prstGeom>
            <a:noFill/>
          </p:spPr>
          <p:txBody>
            <a:bodyPr wrap="square" rtlCol="0">
              <a:spAutoFit/>
            </a:bodyPr>
            <a:lstStyle/>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Leveraging advanced analytics techniques </a:t>
              </a:r>
              <a:endParaRPr kumimoji="0" lang="zh-CN" altLang="en-US"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grpSp>
      <p:grpSp>
        <p:nvGrpSpPr>
          <p:cNvPr id="42" name="组合 41"/>
          <p:cNvGrpSpPr/>
          <p:nvPr/>
        </p:nvGrpSpPr>
        <p:grpSpPr>
          <a:xfrm>
            <a:off x="109974" y="3199027"/>
            <a:ext cx="3325609" cy="1219604"/>
            <a:chOff x="8612170" y="2043170"/>
            <a:chExt cx="2938212" cy="1148074"/>
          </a:xfrm>
        </p:grpSpPr>
        <p:sp>
          <p:nvSpPr>
            <p:cNvPr id="43" name="文本框 14"/>
            <p:cNvSpPr txBox="1"/>
            <p:nvPr/>
          </p:nvSpPr>
          <p:spPr>
            <a:xfrm>
              <a:off x="8612170" y="2043170"/>
              <a:ext cx="2788659" cy="35732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Intelligent MEC Layer</a:t>
              </a:r>
              <a:endParaRPr kumimoji="0" lang="zh-CN" altLang="en-US" sz="2800"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endParaRPr>
            </a:p>
          </p:txBody>
        </p:sp>
        <p:sp>
          <p:nvSpPr>
            <p:cNvPr id="44" name="文本框 15"/>
            <p:cNvSpPr txBox="1"/>
            <p:nvPr/>
          </p:nvSpPr>
          <p:spPr>
            <a:xfrm>
              <a:off x="8619305" y="2387739"/>
              <a:ext cx="2931077" cy="803505"/>
            </a:xfrm>
            <a:prstGeom prst="rect">
              <a:avLst/>
            </a:prstGeom>
            <a:noFill/>
          </p:spPr>
          <p:txBody>
            <a:bodyPr wrap="square" rtlCol="0">
              <a:spAutoFit/>
            </a:bodyPr>
            <a:lstStyle/>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The tasks are queued up in order to be processed</a:t>
              </a:r>
              <a:endParaRPr kumimoji="0" lang="zh-CN" altLang="en-US"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grpSp>
      <p:grpSp>
        <p:nvGrpSpPr>
          <p:cNvPr id="45" name="组合 44"/>
          <p:cNvGrpSpPr/>
          <p:nvPr/>
        </p:nvGrpSpPr>
        <p:grpSpPr>
          <a:xfrm>
            <a:off x="193725" y="4628221"/>
            <a:ext cx="3007395" cy="1399213"/>
            <a:chOff x="8835092" y="2046239"/>
            <a:chExt cx="2496257" cy="875794"/>
          </a:xfrm>
        </p:grpSpPr>
        <p:sp>
          <p:nvSpPr>
            <p:cNvPr id="46" name="文本框 17"/>
            <p:cNvSpPr txBox="1"/>
            <p:nvPr/>
          </p:nvSpPr>
          <p:spPr>
            <a:xfrm>
              <a:off x="8835092" y="2046239"/>
              <a:ext cx="2445933" cy="357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Intelligent Device Layer</a:t>
              </a:r>
              <a:endParaRPr kumimoji="0" lang="zh-CN" altLang="en-US" sz="2800"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endParaRPr>
            </a:p>
          </p:txBody>
        </p:sp>
        <p:sp>
          <p:nvSpPr>
            <p:cNvPr id="47" name="文本框 18"/>
            <p:cNvSpPr txBox="1"/>
            <p:nvPr/>
          </p:nvSpPr>
          <p:spPr>
            <a:xfrm>
              <a:off x="8885416" y="2387769"/>
              <a:ext cx="2445933" cy="534264"/>
            </a:xfrm>
            <a:prstGeom prst="rect">
              <a:avLst/>
            </a:prstGeom>
            <a:noFill/>
          </p:spPr>
          <p:txBody>
            <a:bodyPr wrap="square" rtlCol="0">
              <a:spAutoFit/>
            </a:bodyPr>
            <a:lstStyle/>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Generate various computing tasks</a:t>
              </a:r>
              <a:endParaRPr kumimoji="0" lang="zh-CN" altLang="en-US" sz="20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grpSp>
      <p:grpSp>
        <p:nvGrpSpPr>
          <p:cNvPr id="48" name="组合 47"/>
          <p:cNvGrpSpPr/>
          <p:nvPr/>
        </p:nvGrpSpPr>
        <p:grpSpPr>
          <a:xfrm>
            <a:off x="3465979" y="3907817"/>
            <a:ext cx="2472241" cy="1861779"/>
            <a:chOff x="3474720" y="4038600"/>
            <a:chExt cx="2331720" cy="1752600"/>
          </a:xfrm>
        </p:grpSpPr>
        <p:sp>
          <p:nvSpPr>
            <p:cNvPr id="49" name="文本框 19"/>
            <p:cNvSpPr txBox="1"/>
            <p:nvPr/>
          </p:nvSpPr>
          <p:spPr>
            <a:xfrm>
              <a:off x="3987799" y="4758224"/>
              <a:ext cx="1248229" cy="34759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699"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添加标题</a:t>
              </a:r>
            </a:p>
          </p:txBody>
        </p:sp>
        <p:sp>
          <p:nvSpPr>
            <p:cNvPr id="50" name="文本框 20"/>
            <p:cNvSpPr txBox="1"/>
            <p:nvPr/>
          </p:nvSpPr>
          <p:spPr>
            <a:xfrm>
              <a:off x="3987799" y="5299084"/>
              <a:ext cx="1248229" cy="34759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699"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添加标题</a:t>
              </a:r>
            </a:p>
          </p:txBody>
        </p:sp>
        <p:sp>
          <p:nvSpPr>
            <p:cNvPr id="51" name="文本框 21"/>
            <p:cNvSpPr txBox="1"/>
            <p:nvPr/>
          </p:nvSpPr>
          <p:spPr>
            <a:xfrm>
              <a:off x="3987799" y="4217364"/>
              <a:ext cx="1248229" cy="34759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699"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添加标题</a:t>
              </a:r>
            </a:p>
          </p:txBody>
        </p:sp>
        <p:sp>
          <p:nvSpPr>
            <p:cNvPr id="52" name="矩形 51"/>
            <p:cNvSpPr/>
            <p:nvPr/>
          </p:nvSpPr>
          <p:spPr>
            <a:xfrm>
              <a:off x="3474720" y="4038600"/>
              <a:ext cx="2331720" cy="1752600"/>
            </a:xfrm>
            <a:prstGeom prst="rect">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199" b="1" i="0" u="none" strike="noStrike" kern="1200" cap="none" spc="0" normalizeH="0" baseline="0" noProof="0">
                <a:ln w="12700">
                  <a:solidFill>
                    <a:srgbClr val="999999">
                      <a:satMod val="155000"/>
                    </a:srgbClr>
                  </a:solidFill>
                  <a:prstDash val="solid"/>
                </a:ln>
                <a:solidFill>
                  <a:srgbClr val="21A3D0"/>
                </a:solidFill>
                <a:effectLst>
                  <a:outerShdw blurRad="41275" dist="20320" dir="1800000" algn="tl" rotWithShape="0">
                    <a:srgbClr val="000000">
                      <a:alpha val="40000"/>
                    </a:srgbClr>
                  </a:outerShdw>
                </a:effectLst>
                <a:uLnTx/>
                <a:uFillTx/>
                <a:latin typeface="微软雅黑" pitchFamily="34" charset="-122"/>
                <a:ea typeface="微软雅黑" pitchFamily="34" charset="-122"/>
                <a:cs typeface="+mn-cs"/>
              </a:endParaRPr>
            </a:p>
          </p:txBody>
        </p:sp>
        <p:cxnSp>
          <p:nvCxnSpPr>
            <p:cNvPr id="53" name="直接连接符 52"/>
            <p:cNvCxnSpPr/>
            <p:nvPr/>
          </p:nvCxnSpPr>
          <p:spPr>
            <a:xfrm>
              <a:off x="3596580" y="4643482"/>
              <a:ext cx="2088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596580" y="5189592"/>
              <a:ext cx="2088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6293705" y="3907817"/>
            <a:ext cx="2472241" cy="1861779"/>
            <a:chOff x="3474720" y="4038600"/>
            <a:chExt cx="2331720" cy="1752600"/>
          </a:xfrm>
        </p:grpSpPr>
        <p:sp>
          <p:nvSpPr>
            <p:cNvPr id="56" name="文本框 30"/>
            <p:cNvSpPr txBox="1"/>
            <p:nvPr/>
          </p:nvSpPr>
          <p:spPr>
            <a:xfrm>
              <a:off x="3987799" y="4758224"/>
              <a:ext cx="1248229" cy="34759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699"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添加标题</a:t>
              </a:r>
            </a:p>
          </p:txBody>
        </p:sp>
        <p:sp>
          <p:nvSpPr>
            <p:cNvPr id="57" name="文本框 31"/>
            <p:cNvSpPr txBox="1"/>
            <p:nvPr/>
          </p:nvSpPr>
          <p:spPr>
            <a:xfrm>
              <a:off x="3987799" y="5299084"/>
              <a:ext cx="1248229" cy="34759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699"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添加标题</a:t>
              </a:r>
            </a:p>
          </p:txBody>
        </p:sp>
        <p:sp>
          <p:nvSpPr>
            <p:cNvPr id="58" name="文本框 32"/>
            <p:cNvSpPr txBox="1"/>
            <p:nvPr/>
          </p:nvSpPr>
          <p:spPr>
            <a:xfrm>
              <a:off x="3987799" y="4217364"/>
              <a:ext cx="1248229" cy="34759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699"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添加标题</a:t>
              </a:r>
            </a:p>
          </p:txBody>
        </p:sp>
        <p:sp>
          <p:nvSpPr>
            <p:cNvPr id="59" name="矩形 58"/>
            <p:cNvSpPr/>
            <p:nvPr/>
          </p:nvSpPr>
          <p:spPr>
            <a:xfrm>
              <a:off x="3474720" y="4038600"/>
              <a:ext cx="2331720" cy="1752600"/>
            </a:xfrm>
            <a:prstGeom prst="rect">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199" b="0" i="0" u="none" strike="noStrike" kern="1200" cap="none" spc="0" normalizeH="0" baseline="0" noProof="0">
                <a:ln>
                  <a:noFill/>
                </a:ln>
                <a:solidFill>
                  <a:srgbClr val="21A3D0"/>
                </a:solidFill>
                <a:effectLst/>
                <a:uLnTx/>
                <a:uFillTx/>
                <a:latin typeface="微软雅黑" pitchFamily="34" charset="-122"/>
                <a:ea typeface="微软雅黑" pitchFamily="34" charset="-122"/>
                <a:cs typeface="+mn-cs"/>
              </a:endParaRPr>
            </a:p>
          </p:txBody>
        </p:sp>
        <p:cxnSp>
          <p:nvCxnSpPr>
            <p:cNvPr id="60" name="直接连接符 59"/>
            <p:cNvCxnSpPr/>
            <p:nvPr/>
          </p:nvCxnSpPr>
          <p:spPr>
            <a:xfrm>
              <a:off x="3596580" y="4643482"/>
              <a:ext cx="2088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596580" y="5189592"/>
              <a:ext cx="2088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9141631" y="3907817"/>
            <a:ext cx="2472241" cy="1861779"/>
            <a:chOff x="3474720" y="4038600"/>
            <a:chExt cx="2331720" cy="1752600"/>
          </a:xfrm>
        </p:grpSpPr>
        <p:sp>
          <p:nvSpPr>
            <p:cNvPr id="63" name="文本框 37"/>
            <p:cNvSpPr txBox="1"/>
            <p:nvPr/>
          </p:nvSpPr>
          <p:spPr>
            <a:xfrm>
              <a:off x="3987799" y="4758224"/>
              <a:ext cx="1248229" cy="34759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699"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添加标题</a:t>
              </a:r>
            </a:p>
          </p:txBody>
        </p:sp>
        <p:sp>
          <p:nvSpPr>
            <p:cNvPr id="64" name="文本框 38"/>
            <p:cNvSpPr txBox="1"/>
            <p:nvPr/>
          </p:nvSpPr>
          <p:spPr>
            <a:xfrm>
              <a:off x="3987799" y="5299084"/>
              <a:ext cx="1248229" cy="34759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699"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添加标题</a:t>
              </a:r>
            </a:p>
          </p:txBody>
        </p:sp>
        <p:sp>
          <p:nvSpPr>
            <p:cNvPr id="65" name="文本框 39"/>
            <p:cNvSpPr txBox="1"/>
            <p:nvPr/>
          </p:nvSpPr>
          <p:spPr>
            <a:xfrm>
              <a:off x="3987799" y="4217364"/>
              <a:ext cx="1248229" cy="34759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699"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添加标题</a:t>
              </a:r>
            </a:p>
          </p:txBody>
        </p:sp>
        <p:sp>
          <p:nvSpPr>
            <p:cNvPr id="66" name="矩形 65"/>
            <p:cNvSpPr/>
            <p:nvPr/>
          </p:nvSpPr>
          <p:spPr>
            <a:xfrm>
              <a:off x="3474720" y="4038600"/>
              <a:ext cx="2331720" cy="1752600"/>
            </a:xfrm>
            <a:prstGeom prst="rect">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199" b="0" i="0" u="none" strike="noStrike" kern="1200" cap="none" spc="0" normalizeH="0" baseline="0" noProof="0">
                <a:ln>
                  <a:noFill/>
                </a:ln>
                <a:solidFill>
                  <a:srgbClr val="21A3D0"/>
                </a:solidFill>
                <a:effectLst/>
                <a:uLnTx/>
                <a:uFillTx/>
                <a:latin typeface="微软雅黑" pitchFamily="34" charset="-122"/>
                <a:ea typeface="微软雅黑" pitchFamily="34" charset="-122"/>
                <a:cs typeface="+mn-cs"/>
              </a:endParaRPr>
            </a:p>
          </p:txBody>
        </p:sp>
        <p:cxnSp>
          <p:nvCxnSpPr>
            <p:cNvPr id="67" name="直接连接符 66"/>
            <p:cNvCxnSpPr/>
            <p:nvPr/>
          </p:nvCxnSpPr>
          <p:spPr>
            <a:xfrm>
              <a:off x="3596580" y="4643482"/>
              <a:ext cx="2088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596580" y="5189592"/>
              <a:ext cx="2088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3465979" y="1867957"/>
            <a:ext cx="2472241" cy="2039863"/>
            <a:chOff x="3569970" y="1908810"/>
            <a:chExt cx="2331720" cy="1920240"/>
          </a:xfrm>
        </p:grpSpPr>
        <p:sp>
          <p:nvSpPr>
            <p:cNvPr id="70" name="矩形 69"/>
            <p:cNvSpPr/>
            <p:nvPr/>
          </p:nvSpPr>
          <p:spPr>
            <a:xfrm>
              <a:off x="3569970" y="1908810"/>
              <a:ext cx="2331720" cy="1920240"/>
            </a:xfrm>
            <a:prstGeom prst="rect">
              <a:avLst/>
            </a:prstGeom>
            <a:gradFill flip="none" rotWithShape="1">
              <a:gsLst>
                <a:gs pos="50000">
                  <a:srgbClr val="E7E7E7"/>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100" b="0" i="0" u="none" strike="noStrike" kern="1200" cap="none" spc="0" normalizeH="0" baseline="0" noProof="0">
                <a:ln>
                  <a:noFill/>
                </a:ln>
                <a:solidFill>
                  <a:srgbClr val="21A3D0"/>
                </a:solidFill>
                <a:effectLst/>
                <a:uLnTx/>
                <a:uFillTx/>
                <a:latin typeface="微软雅黑" pitchFamily="34" charset="-122"/>
                <a:ea typeface="微软雅黑" pitchFamily="34" charset="-122"/>
                <a:cs typeface="+mn-cs"/>
              </a:endParaRPr>
            </a:p>
          </p:txBody>
        </p:sp>
        <p:sp>
          <p:nvSpPr>
            <p:cNvPr id="71" name="Freeform 151"/>
            <p:cNvSpPr>
              <a:spLocks noEditPoints="1"/>
            </p:cNvSpPr>
            <p:nvPr/>
          </p:nvSpPr>
          <p:spPr bwMode="auto">
            <a:xfrm>
              <a:off x="4271368" y="2245834"/>
              <a:ext cx="928925" cy="97361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accent1"/>
            </a:solidFill>
            <a:ln>
              <a:noFill/>
            </a:ln>
          </p:spPr>
          <p:txBody>
            <a:bodyPr vert="horz" wrap="square" lIns="91419" tIns="45709" rIns="91419" bIns="4570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100" b="0" i="0" u="none" strike="noStrike" kern="1200" cap="none" spc="0" normalizeH="0" baseline="0" noProof="0">
                <a:ln>
                  <a:noFill/>
                </a:ln>
                <a:solidFill>
                  <a:srgbClr val="21A3D0"/>
                </a:solidFill>
                <a:effectLst/>
                <a:uLnTx/>
                <a:uFillTx/>
                <a:latin typeface="微软雅黑" pitchFamily="34" charset="-122"/>
                <a:ea typeface="微软雅黑" pitchFamily="34" charset="-122"/>
                <a:cs typeface="+mn-cs"/>
              </a:endParaRPr>
            </a:p>
          </p:txBody>
        </p:sp>
        <p:sp>
          <p:nvSpPr>
            <p:cNvPr id="72" name="文本框 47"/>
            <p:cNvSpPr txBox="1"/>
            <p:nvPr/>
          </p:nvSpPr>
          <p:spPr>
            <a:xfrm>
              <a:off x="4111716" y="3381327"/>
              <a:ext cx="1248229" cy="34759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699" b="0" i="0" u="none" strike="noStrike" kern="1200" cap="none" spc="0" normalizeH="0" baseline="-3000" noProof="0" dirty="0">
                  <a:ln>
                    <a:noFill/>
                  </a:ln>
                  <a:solidFill>
                    <a:srgbClr val="21A3D0"/>
                  </a:solidFill>
                  <a:effectLst/>
                  <a:uLnTx/>
                  <a:uFillTx/>
                  <a:latin typeface="微软雅黑" pitchFamily="34" charset="-122"/>
                  <a:ea typeface="微软雅黑" pitchFamily="34" charset="-122"/>
                  <a:cs typeface="+mn-cs"/>
                </a:rPr>
                <a:t>添加标题</a:t>
              </a:r>
            </a:p>
          </p:txBody>
        </p:sp>
      </p:grpSp>
      <p:grpSp>
        <p:nvGrpSpPr>
          <p:cNvPr id="73" name="组合 72"/>
          <p:cNvGrpSpPr/>
          <p:nvPr/>
        </p:nvGrpSpPr>
        <p:grpSpPr>
          <a:xfrm>
            <a:off x="6309863" y="1867957"/>
            <a:ext cx="2472241" cy="2039863"/>
            <a:chOff x="6252210" y="1908810"/>
            <a:chExt cx="2331720" cy="1920240"/>
          </a:xfrm>
        </p:grpSpPr>
        <p:sp>
          <p:nvSpPr>
            <p:cNvPr id="74" name="矩形 73"/>
            <p:cNvSpPr/>
            <p:nvPr/>
          </p:nvSpPr>
          <p:spPr>
            <a:xfrm>
              <a:off x="6252210" y="1908810"/>
              <a:ext cx="2331720" cy="1920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100" b="0" i="0" u="none" strike="noStrike" kern="1200" cap="none" spc="0" normalizeH="0" baseline="0" noProof="0">
                <a:ln>
                  <a:noFill/>
                </a:ln>
                <a:solidFill>
                  <a:srgbClr val="21A3D0"/>
                </a:solidFill>
                <a:effectLst/>
                <a:uLnTx/>
                <a:uFillTx/>
                <a:latin typeface="微软雅黑" pitchFamily="34" charset="-122"/>
                <a:ea typeface="微软雅黑" pitchFamily="34" charset="-122"/>
                <a:cs typeface="+mn-cs"/>
              </a:endParaRPr>
            </a:p>
          </p:txBody>
        </p:sp>
        <p:sp>
          <p:nvSpPr>
            <p:cNvPr id="75" name="Freeform 153"/>
            <p:cNvSpPr>
              <a:spLocks noEditPoints="1"/>
            </p:cNvSpPr>
            <p:nvPr/>
          </p:nvSpPr>
          <p:spPr bwMode="auto">
            <a:xfrm>
              <a:off x="6936705" y="2349128"/>
              <a:ext cx="962731" cy="767029"/>
            </a:xfrm>
            <a:custGeom>
              <a:avLst/>
              <a:gdLst>
                <a:gd name="T0" fmla="*/ 35 w 129"/>
                <a:gd name="T1" fmla="*/ 22 h 103"/>
                <a:gd name="T2" fmla="*/ 120 w 129"/>
                <a:gd name="T3" fmla="*/ 22 h 103"/>
                <a:gd name="T4" fmla="*/ 123 w 129"/>
                <a:gd name="T5" fmla="*/ 22 h 103"/>
                <a:gd name="T6" fmla="*/ 78 w 129"/>
                <a:gd name="T7" fmla="*/ 58 h 103"/>
                <a:gd name="T8" fmla="*/ 31 w 129"/>
                <a:gd name="T9" fmla="*/ 23 h 103"/>
                <a:gd name="T10" fmla="*/ 35 w 129"/>
                <a:gd name="T11" fmla="*/ 22 h 103"/>
                <a:gd name="T12" fmla="*/ 19 w 129"/>
                <a:gd name="T13" fmla="*/ 50 h 103"/>
                <a:gd name="T14" fmla="*/ 22 w 129"/>
                <a:gd name="T15" fmla="*/ 58 h 103"/>
                <a:gd name="T16" fmla="*/ 26 w 129"/>
                <a:gd name="T17" fmla="*/ 58 h 103"/>
                <a:gd name="T18" fmla="*/ 26 w 129"/>
                <a:gd name="T19" fmla="*/ 70 h 103"/>
                <a:gd name="T20" fmla="*/ 0 w 129"/>
                <a:gd name="T21" fmla="*/ 70 h 103"/>
                <a:gd name="T22" fmla="*/ 3 w 129"/>
                <a:gd name="T23" fmla="*/ 78 h 103"/>
                <a:gd name="T24" fmla="*/ 26 w 129"/>
                <a:gd name="T25" fmla="*/ 78 h 103"/>
                <a:gd name="T26" fmla="*/ 27 w 129"/>
                <a:gd name="T27" fmla="*/ 81 h 103"/>
                <a:gd name="T28" fmla="*/ 61 w 129"/>
                <a:gd name="T29" fmla="*/ 56 h 103"/>
                <a:gd name="T30" fmla="*/ 26 w 129"/>
                <a:gd name="T31" fmla="*/ 30 h 103"/>
                <a:gd name="T32" fmla="*/ 26 w 129"/>
                <a:gd name="T33" fmla="*/ 30 h 103"/>
                <a:gd name="T34" fmla="*/ 26 w 129"/>
                <a:gd name="T35" fmla="*/ 50 h 103"/>
                <a:gd name="T36" fmla="*/ 19 w 129"/>
                <a:gd name="T37" fmla="*/ 50 h 103"/>
                <a:gd name="T38" fmla="*/ 17 w 129"/>
                <a:gd name="T39" fmla="*/ 95 h 103"/>
                <a:gd name="T40" fmla="*/ 75 w 129"/>
                <a:gd name="T41" fmla="*/ 95 h 103"/>
                <a:gd name="T42" fmla="*/ 77 w 129"/>
                <a:gd name="T43" fmla="*/ 103 h 103"/>
                <a:gd name="T44" fmla="*/ 19 w 129"/>
                <a:gd name="T45" fmla="*/ 103 h 103"/>
                <a:gd name="T46" fmla="*/ 17 w 129"/>
                <a:gd name="T47" fmla="*/ 95 h 103"/>
                <a:gd name="T48" fmla="*/ 42 w 129"/>
                <a:gd name="T49" fmla="*/ 0 h 103"/>
                <a:gd name="T50" fmla="*/ 99 w 129"/>
                <a:gd name="T51" fmla="*/ 0 h 103"/>
                <a:gd name="T52" fmla="*/ 101 w 129"/>
                <a:gd name="T53" fmla="*/ 8 h 103"/>
                <a:gd name="T54" fmla="*/ 75 w 129"/>
                <a:gd name="T55" fmla="*/ 8 h 103"/>
                <a:gd name="T56" fmla="*/ 77 w 129"/>
                <a:gd name="T57" fmla="*/ 16 h 103"/>
                <a:gd name="T58" fmla="*/ 11 w 129"/>
                <a:gd name="T59" fmla="*/ 16 h 103"/>
                <a:gd name="T60" fmla="*/ 9 w 129"/>
                <a:gd name="T61" fmla="*/ 6 h 103"/>
                <a:gd name="T62" fmla="*/ 43 w 129"/>
                <a:gd name="T63" fmla="*/ 6 h 103"/>
                <a:gd name="T64" fmla="*/ 42 w 129"/>
                <a:gd name="T65" fmla="*/ 0 h 103"/>
                <a:gd name="T66" fmla="*/ 129 w 129"/>
                <a:gd name="T67" fmla="*/ 29 h 103"/>
                <a:gd name="T68" fmla="*/ 94 w 129"/>
                <a:gd name="T69" fmla="*/ 55 h 103"/>
                <a:gd name="T70" fmla="*/ 128 w 129"/>
                <a:gd name="T71" fmla="*/ 81 h 103"/>
                <a:gd name="T72" fmla="*/ 129 w 129"/>
                <a:gd name="T73" fmla="*/ 78 h 103"/>
                <a:gd name="T74" fmla="*/ 129 w 129"/>
                <a:gd name="T75" fmla="*/ 30 h 103"/>
                <a:gd name="T76" fmla="*/ 129 w 129"/>
                <a:gd name="T77" fmla="*/ 29 h 103"/>
                <a:gd name="T78" fmla="*/ 123 w 129"/>
                <a:gd name="T79" fmla="*/ 86 h 103"/>
                <a:gd name="T80" fmla="*/ 120 w 129"/>
                <a:gd name="T81" fmla="*/ 87 h 103"/>
                <a:gd name="T82" fmla="*/ 35 w 129"/>
                <a:gd name="T83" fmla="*/ 87 h 103"/>
                <a:gd name="T84" fmla="*/ 33 w 129"/>
                <a:gd name="T85" fmla="*/ 87 h 103"/>
                <a:gd name="T86" fmla="*/ 68 w 129"/>
                <a:gd name="T87" fmla="*/ 61 h 103"/>
                <a:gd name="T88" fmla="*/ 75 w 129"/>
                <a:gd name="T89" fmla="*/ 66 h 103"/>
                <a:gd name="T90" fmla="*/ 78 w 129"/>
                <a:gd name="T91" fmla="*/ 68 h 103"/>
                <a:gd name="T92" fmla="*/ 80 w 129"/>
                <a:gd name="T93" fmla="*/ 66 h 103"/>
                <a:gd name="T94" fmla="*/ 87 w 129"/>
                <a:gd name="T95" fmla="*/ 61 h 103"/>
                <a:gd name="T96" fmla="*/ 123 w 129"/>
                <a:gd name="T9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03">
                  <a:moveTo>
                    <a:pt x="35" y="22"/>
                  </a:moveTo>
                  <a:cubicBezTo>
                    <a:pt x="120" y="22"/>
                    <a:pt x="120" y="22"/>
                    <a:pt x="120" y="22"/>
                  </a:cubicBezTo>
                  <a:cubicBezTo>
                    <a:pt x="121" y="22"/>
                    <a:pt x="122" y="22"/>
                    <a:pt x="123" y="22"/>
                  </a:cubicBezTo>
                  <a:cubicBezTo>
                    <a:pt x="78" y="58"/>
                    <a:pt x="78" y="58"/>
                    <a:pt x="78" y="58"/>
                  </a:cubicBezTo>
                  <a:cubicBezTo>
                    <a:pt x="31" y="23"/>
                    <a:pt x="31" y="23"/>
                    <a:pt x="31" y="23"/>
                  </a:cubicBezTo>
                  <a:cubicBezTo>
                    <a:pt x="32" y="22"/>
                    <a:pt x="33" y="22"/>
                    <a:pt x="35" y="22"/>
                  </a:cubicBezTo>
                  <a:close/>
                  <a:moveTo>
                    <a:pt x="19" y="50"/>
                  </a:moveTo>
                  <a:cubicBezTo>
                    <a:pt x="22" y="58"/>
                    <a:pt x="22" y="58"/>
                    <a:pt x="22" y="58"/>
                  </a:cubicBezTo>
                  <a:cubicBezTo>
                    <a:pt x="26" y="58"/>
                    <a:pt x="26" y="58"/>
                    <a:pt x="26" y="58"/>
                  </a:cubicBezTo>
                  <a:cubicBezTo>
                    <a:pt x="26" y="70"/>
                    <a:pt x="26" y="70"/>
                    <a:pt x="26" y="70"/>
                  </a:cubicBezTo>
                  <a:cubicBezTo>
                    <a:pt x="0" y="70"/>
                    <a:pt x="0" y="70"/>
                    <a:pt x="0" y="70"/>
                  </a:cubicBezTo>
                  <a:cubicBezTo>
                    <a:pt x="3" y="78"/>
                    <a:pt x="3" y="78"/>
                    <a:pt x="3" y="78"/>
                  </a:cubicBezTo>
                  <a:cubicBezTo>
                    <a:pt x="26" y="78"/>
                    <a:pt x="26" y="78"/>
                    <a:pt x="26" y="78"/>
                  </a:cubicBezTo>
                  <a:cubicBezTo>
                    <a:pt x="26" y="79"/>
                    <a:pt x="27" y="80"/>
                    <a:pt x="27" y="81"/>
                  </a:cubicBezTo>
                  <a:cubicBezTo>
                    <a:pt x="61" y="56"/>
                    <a:pt x="61" y="56"/>
                    <a:pt x="61" y="56"/>
                  </a:cubicBezTo>
                  <a:cubicBezTo>
                    <a:pt x="26" y="30"/>
                    <a:pt x="26" y="30"/>
                    <a:pt x="26" y="30"/>
                  </a:cubicBezTo>
                  <a:cubicBezTo>
                    <a:pt x="26" y="30"/>
                    <a:pt x="26" y="30"/>
                    <a:pt x="26" y="30"/>
                  </a:cubicBezTo>
                  <a:cubicBezTo>
                    <a:pt x="26" y="50"/>
                    <a:pt x="26" y="50"/>
                    <a:pt x="26" y="50"/>
                  </a:cubicBezTo>
                  <a:cubicBezTo>
                    <a:pt x="19" y="50"/>
                    <a:pt x="19" y="50"/>
                    <a:pt x="19" y="50"/>
                  </a:cubicBezTo>
                  <a:close/>
                  <a:moveTo>
                    <a:pt x="17" y="95"/>
                  </a:moveTo>
                  <a:cubicBezTo>
                    <a:pt x="75" y="95"/>
                    <a:pt x="75" y="95"/>
                    <a:pt x="75" y="95"/>
                  </a:cubicBezTo>
                  <a:cubicBezTo>
                    <a:pt x="77" y="103"/>
                    <a:pt x="77" y="103"/>
                    <a:pt x="77" y="103"/>
                  </a:cubicBezTo>
                  <a:cubicBezTo>
                    <a:pt x="19" y="103"/>
                    <a:pt x="19" y="103"/>
                    <a:pt x="19" y="103"/>
                  </a:cubicBezTo>
                  <a:cubicBezTo>
                    <a:pt x="17" y="95"/>
                    <a:pt x="17" y="95"/>
                    <a:pt x="17" y="95"/>
                  </a:cubicBezTo>
                  <a:close/>
                  <a:moveTo>
                    <a:pt x="42" y="0"/>
                  </a:moveTo>
                  <a:cubicBezTo>
                    <a:pt x="99" y="0"/>
                    <a:pt x="99" y="0"/>
                    <a:pt x="99" y="0"/>
                  </a:cubicBezTo>
                  <a:cubicBezTo>
                    <a:pt x="101" y="8"/>
                    <a:pt x="101" y="8"/>
                    <a:pt x="101" y="8"/>
                  </a:cubicBezTo>
                  <a:cubicBezTo>
                    <a:pt x="75" y="8"/>
                    <a:pt x="75" y="8"/>
                    <a:pt x="75" y="8"/>
                  </a:cubicBezTo>
                  <a:cubicBezTo>
                    <a:pt x="77" y="16"/>
                    <a:pt x="77" y="16"/>
                    <a:pt x="77" y="16"/>
                  </a:cubicBezTo>
                  <a:cubicBezTo>
                    <a:pt x="11" y="16"/>
                    <a:pt x="11" y="16"/>
                    <a:pt x="11" y="16"/>
                  </a:cubicBezTo>
                  <a:cubicBezTo>
                    <a:pt x="9" y="6"/>
                    <a:pt x="9" y="6"/>
                    <a:pt x="9" y="6"/>
                  </a:cubicBezTo>
                  <a:cubicBezTo>
                    <a:pt x="43" y="6"/>
                    <a:pt x="43" y="6"/>
                    <a:pt x="43" y="6"/>
                  </a:cubicBezTo>
                  <a:cubicBezTo>
                    <a:pt x="42" y="0"/>
                    <a:pt x="42" y="0"/>
                    <a:pt x="42" y="0"/>
                  </a:cubicBezTo>
                  <a:close/>
                  <a:moveTo>
                    <a:pt x="129" y="29"/>
                  </a:moveTo>
                  <a:cubicBezTo>
                    <a:pt x="94" y="55"/>
                    <a:pt x="94" y="55"/>
                    <a:pt x="94" y="55"/>
                  </a:cubicBezTo>
                  <a:cubicBezTo>
                    <a:pt x="128" y="81"/>
                    <a:pt x="128" y="81"/>
                    <a:pt x="128" y="81"/>
                  </a:cubicBezTo>
                  <a:cubicBezTo>
                    <a:pt x="129" y="80"/>
                    <a:pt x="129" y="79"/>
                    <a:pt x="129" y="78"/>
                  </a:cubicBezTo>
                  <a:cubicBezTo>
                    <a:pt x="129" y="30"/>
                    <a:pt x="129" y="30"/>
                    <a:pt x="129" y="30"/>
                  </a:cubicBezTo>
                  <a:cubicBezTo>
                    <a:pt x="129" y="30"/>
                    <a:pt x="129" y="29"/>
                    <a:pt x="129" y="29"/>
                  </a:cubicBezTo>
                  <a:close/>
                  <a:moveTo>
                    <a:pt x="123" y="86"/>
                  </a:moveTo>
                  <a:cubicBezTo>
                    <a:pt x="122" y="87"/>
                    <a:pt x="121" y="87"/>
                    <a:pt x="120" y="87"/>
                  </a:cubicBezTo>
                  <a:cubicBezTo>
                    <a:pt x="35" y="87"/>
                    <a:pt x="35" y="87"/>
                    <a:pt x="35" y="87"/>
                  </a:cubicBezTo>
                  <a:cubicBezTo>
                    <a:pt x="34" y="87"/>
                    <a:pt x="34" y="87"/>
                    <a:pt x="33" y="87"/>
                  </a:cubicBezTo>
                  <a:cubicBezTo>
                    <a:pt x="68" y="61"/>
                    <a:pt x="68" y="61"/>
                    <a:pt x="68" y="61"/>
                  </a:cubicBezTo>
                  <a:cubicBezTo>
                    <a:pt x="75" y="66"/>
                    <a:pt x="75" y="66"/>
                    <a:pt x="75" y="66"/>
                  </a:cubicBezTo>
                  <a:cubicBezTo>
                    <a:pt x="78" y="68"/>
                    <a:pt x="78" y="68"/>
                    <a:pt x="78" y="68"/>
                  </a:cubicBezTo>
                  <a:cubicBezTo>
                    <a:pt x="80" y="66"/>
                    <a:pt x="80" y="66"/>
                    <a:pt x="80" y="66"/>
                  </a:cubicBezTo>
                  <a:cubicBezTo>
                    <a:pt x="87" y="61"/>
                    <a:pt x="87" y="61"/>
                    <a:pt x="87" y="61"/>
                  </a:cubicBezTo>
                  <a:lnTo>
                    <a:pt x="123" y="86"/>
                  </a:lnTo>
                  <a:close/>
                </a:path>
              </a:pathLst>
            </a:custGeom>
            <a:solidFill>
              <a:srgbClr val="E7E7E7"/>
            </a:solidFill>
            <a:ln>
              <a:noFill/>
            </a:ln>
          </p:spPr>
          <p:txBody>
            <a:bodyPr vert="horz" wrap="square" lIns="91419" tIns="45709" rIns="91419" bIns="4570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100" b="0" i="0" u="none" strike="noStrike" kern="1200" cap="none" spc="0" normalizeH="0" baseline="0" noProof="0">
                <a:ln>
                  <a:noFill/>
                </a:ln>
                <a:solidFill>
                  <a:srgbClr val="21A3D0"/>
                </a:solidFill>
                <a:effectLst/>
                <a:uLnTx/>
                <a:uFillTx/>
                <a:latin typeface="微软雅黑" pitchFamily="34" charset="-122"/>
                <a:ea typeface="微软雅黑" pitchFamily="34" charset="-122"/>
                <a:cs typeface="+mn-cs"/>
              </a:endParaRPr>
            </a:p>
          </p:txBody>
        </p:sp>
        <p:sp>
          <p:nvSpPr>
            <p:cNvPr id="76" name="文本框 48"/>
            <p:cNvSpPr txBox="1"/>
            <p:nvPr/>
          </p:nvSpPr>
          <p:spPr>
            <a:xfrm>
              <a:off x="6793956" y="3381327"/>
              <a:ext cx="1248229" cy="362076"/>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900" b="0" i="0" u="none" strike="noStrike" kern="1200" cap="none" spc="0" normalizeH="0" baseline="0" noProof="0" dirty="0">
                  <a:ln>
                    <a:noFill/>
                  </a:ln>
                  <a:solidFill>
                    <a:srgbClr val="2D2D2D">
                      <a:lumMod val="10000"/>
                      <a:lumOff val="90000"/>
                    </a:srgbClr>
                  </a:solidFill>
                  <a:effectLst/>
                  <a:uLnTx/>
                  <a:uFillTx/>
                  <a:latin typeface="微软雅黑" pitchFamily="34" charset="-122"/>
                  <a:ea typeface="微软雅黑" pitchFamily="34" charset="-122"/>
                  <a:cs typeface="+mn-cs"/>
                </a:rPr>
                <a:t>添加标题</a:t>
              </a:r>
            </a:p>
          </p:txBody>
        </p:sp>
      </p:grpSp>
      <p:grpSp>
        <p:nvGrpSpPr>
          <p:cNvPr id="77" name="组合 76"/>
          <p:cNvGrpSpPr/>
          <p:nvPr/>
        </p:nvGrpSpPr>
        <p:grpSpPr>
          <a:xfrm>
            <a:off x="9149709" y="1867957"/>
            <a:ext cx="2472241" cy="2039863"/>
            <a:chOff x="9025890" y="1908810"/>
            <a:chExt cx="2331720" cy="1920240"/>
          </a:xfrm>
        </p:grpSpPr>
        <p:sp>
          <p:nvSpPr>
            <p:cNvPr id="78" name="矩形 77"/>
            <p:cNvSpPr/>
            <p:nvPr/>
          </p:nvSpPr>
          <p:spPr>
            <a:xfrm>
              <a:off x="9025890" y="1908810"/>
              <a:ext cx="2331720" cy="1920240"/>
            </a:xfrm>
            <a:prstGeom prst="rect">
              <a:avLst/>
            </a:prstGeom>
            <a:gradFill flip="none" rotWithShape="1">
              <a:gsLst>
                <a:gs pos="50000">
                  <a:srgbClr val="E7E7E7">
                    <a:alpha val="90000"/>
                  </a:srgbClr>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100" b="0" i="0" u="none" strike="noStrike" kern="1200" cap="none" spc="0" normalizeH="0" baseline="0" noProof="0">
                <a:ln>
                  <a:noFill/>
                </a:ln>
                <a:solidFill>
                  <a:srgbClr val="21A3D0"/>
                </a:solidFill>
                <a:effectLst/>
                <a:uLnTx/>
                <a:uFillTx/>
                <a:latin typeface="微软雅黑" pitchFamily="34" charset="-122"/>
                <a:ea typeface="微软雅黑" pitchFamily="34" charset="-122"/>
                <a:cs typeface="+mn-cs"/>
              </a:endParaRPr>
            </a:p>
          </p:txBody>
        </p:sp>
        <p:sp>
          <p:nvSpPr>
            <p:cNvPr id="79" name="Freeform 145"/>
            <p:cNvSpPr>
              <a:spLocks noChangeAspect="1" noEditPoints="1"/>
            </p:cNvSpPr>
            <p:nvPr/>
          </p:nvSpPr>
          <p:spPr bwMode="auto">
            <a:xfrm>
              <a:off x="9740033" y="2282642"/>
              <a:ext cx="903435" cy="900000"/>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accent1"/>
            </a:solidFill>
            <a:ln>
              <a:noFill/>
            </a:ln>
          </p:spPr>
          <p:txBody>
            <a:bodyPr vert="horz" wrap="square" lIns="91419" tIns="45709" rIns="91419" bIns="4570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100" b="0" i="0" u="none" strike="noStrike" kern="1200" cap="none" spc="0" normalizeH="0" baseline="0" noProof="0">
                <a:ln>
                  <a:noFill/>
                </a:ln>
                <a:solidFill>
                  <a:srgbClr val="21A3D0"/>
                </a:solidFill>
                <a:effectLst/>
                <a:uLnTx/>
                <a:uFillTx/>
                <a:latin typeface="微软雅黑" pitchFamily="34" charset="-122"/>
                <a:ea typeface="微软雅黑" pitchFamily="34" charset="-122"/>
                <a:cs typeface="+mn-cs"/>
              </a:endParaRPr>
            </a:p>
          </p:txBody>
        </p:sp>
        <p:sp>
          <p:nvSpPr>
            <p:cNvPr id="80" name="文本框 49"/>
            <p:cNvSpPr txBox="1"/>
            <p:nvPr/>
          </p:nvSpPr>
          <p:spPr>
            <a:xfrm>
              <a:off x="9567636" y="3381327"/>
              <a:ext cx="1248229" cy="362076"/>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900" b="0" i="0" u="none" strike="noStrike" kern="1200" cap="none" spc="0" normalizeH="0" baseline="0" noProof="0" dirty="0">
                  <a:ln>
                    <a:noFill/>
                  </a:ln>
                  <a:solidFill>
                    <a:srgbClr val="21A3D0"/>
                  </a:solidFill>
                  <a:effectLst/>
                  <a:uLnTx/>
                  <a:uFillTx/>
                  <a:latin typeface="微软雅黑" pitchFamily="34" charset="-122"/>
                  <a:ea typeface="微软雅黑" pitchFamily="34" charset="-122"/>
                  <a:cs typeface="+mn-cs"/>
                </a:rPr>
                <a:t>添加标题</a:t>
              </a:r>
            </a:p>
          </p:txBody>
        </p:sp>
      </p:grpSp>
      <p:pic>
        <p:nvPicPr>
          <p:cNvPr id="2" name="图片 1">
            <a:extLst>
              <a:ext uri="{FF2B5EF4-FFF2-40B4-BE49-F238E27FC236}">
                <a16:creationId xmlns:a16="http://schemas.microsoft.com/office/drawing/2014/main" id="{F070398B-E222-67BB-0C14-6F9464C58B89}"/>
              </a:ext>
            </a:extLst>
          </p:cNvPr>
          <p:cNvPicPr>
            <a:picLocks noChangeAspect="1"/>
          </p:cNvPicPr>
          <p:nvPr/>
        </p:nvPicPr>
        <p:blipFill>
          <a:blip r:embed="rId3"/>
          <a:stretch>
            <a:fillRect/>
          </a:stretch>
        </p:blipFill>
        <p:spPr>
          <a:xfrm>
            <a:off x="3326941" y="1092593"/>
            <a:ext cx="8441275" cy="5150609"/>
          </a:xfrm>
          <a:prstGeom prst="rect">
            <a:avLst/>
          </a:prstGeom>
        </p:spPr>
      </p:pic>
    </p:spTree>
    <p:extLst>
      <p:ext uri="{BB962C8B-B14F-4D97-AF65-F5344CB8AC3E}">
        <p14:creationId xmlns:p14="http://schemas.microsoft.com/office/powerpoint/2010/main" val="3889878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76"/>
          <p:cNvSpPr txBox="1">
            <a:spLocks noChangeArrowheads="1"/>
          </p:cNvSpPr>
          <p:nvPr/>
        </p:nvSpPr>
        <p:spPr bwMode="auto">
          <a:xfrm>
            <a:off x="1185863" y="171450"/>
            <a:ext cx="15007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Methods</a:t>
            </a:r>
            <a:endParaRPr kumimoji="0" lang="zh-CN" altLang="en-US" sz="2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38915"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cxnSp>
        <p:nvCxnSpPr>
          <p:cNvPr id="38916"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17" name="Freeform 16"/>
          <p:cNvSpPr>
            <a:spLocks noEditPoints="1"/>
          </p:cNvSpPr>
          <p:nvPr/>
        </p:nvSpPr>
        <p:spPr bwMode="auto">
          <a:xfrm>
            <a:off x="6698990" y="3230563"/>
            <a:ext cx="2176463" cy="2025650"/>
          </a:xfrm>
          <a:custGeom>
            <a:avLst/>
            <a:gdLst>
              <a:gd name="T0" fmla="*/ 3 w 179"/>
              <a:gd name="T1" fmla="*/ 165 h 167"/>
              <a:gd name="T2" fmla="*/ 0 w 179"/>
              <a:gd name="T3" fmla="*/ 158 h 167"/>
              <a:gd name="T4" fmla="*/ 8 w 179"/>
              <a:gd name="T5" fmla="*/ 126 h 167"/>
              <a:gd name="T6" fmla="*/ 62 w 179"/>
              <a:gd name="T7" fmla="*/ 92 h 167"/>
              <a:gd name="T8" fmla="*/ 25 w 179"/>
              <a:gd name="T9" fmla="*/ 51 h 167"/>
              <a:gd name="T10" fmla="*/ 35 w 179"/>
              <a:gd name="T11" fmla="*/ 8 h 167"/>
              <a:gd name="T12" fmla="*/ 43 w 179"/>
              <a:gd name="T13" fmla="*/ 1 h 167"/>
              <a:gd name="T14" fmla="*/ 52 w 179"/>
              <a:gd name="T15" fmla="*/ 3 h 167"/>
              <a:gd name="T16" fmla="*/ 171 w 179"/>
              <a:gd name="T17" fmla="*/ 75 h 167"/>
              <a:gd name="T18" fmla="*/ 179 w 179"/>
              <a:gd name="T19" fmla="*/ 88 h 167"/>
              <a:gd name="T20" fmla="*/ 171 w 179"/>
              <a:gd name="T21" fmla="*/ 96 h 167"/>
              <a:gd name="T22" fmla="*/ 10 w 179"/>
              <a:gd name="T23" fmla="*/ 167 h 167"/>
              <a:gd name="T24" fmla="*/ 3 w 179"/>
              <a:gd name="T25" fmla="*/ 165 h 167"/>
              <a:gd name="T26" fmla="*/ 113 w 179"/>
              <a:gd name="T27" fmla="*/ 65 h 167"/>
              <a:gd name="T28" fmla="*/ 100 w 179"/>
              <a:gd name="T29" fmla="*/ 74 h 167"/>
              <a:gd name="T30" fmla="*/ 113 w 179"/>
              <a:gd name="T31" fmla="*/ 84 h 167"/>
              <a:gd name="T32" fmla="*/ 126 w 179"/>
              <a:gd name="T33" fmla="*/ 74 h 167"/>
              <a:gd name="T34" fmla="*/ 113 w 179"/>
              <a:gd name="T35" fmla="*/ 6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167">
                <a:moveTo>
                  <a:pt x="3" y="165"/>
                </a:moveTo>
                <a:cubicBezTo>
                  <a:pt x="0" y="162"/>
                  <a:pt x="0" y="158"/>
                  <a:pt x="0" y="158"/>
                </a:cubicBezTo>
                <a:cubicBezTo>
                  <a:pt x="8" y="126"/>
                  <a:pt x="8" y="126"/>
                  <a:pt x="8" y="126"/>
                </a:cubicBezTo>
                <a:cubicBezTo>
                  <a:pt x="8" y="126"/>
                  <a:pt x="58" y="115"/>
                  <a:pt x="62" y="92"/>
                </a:cubicBezTo>
                <a:cubicBezTo>
                  <a:pt x="66" y="71"/>
                  <a:pt x="25" y="51"/>
                  <a:pt x="25" y="51"/>
                </a:cubicBezTo>
                <a:cubicBezTo>
                  <a:pt x="35" y="8"/>
                  <a:pt x="35" y="8"/>
                  <a:pt x="35" y="8"/>
                </a:cubicBezTo>
                <a:cubicBezTo>
                  <a:pt x="35" y="8"/>
                  <a:pt x="37" y="3"/>
                  <a:pt x="43" y="1"/>
                </a:cubicBezTo>
                <a:cubicBezTo>
                  <a:pt x="47" y="0"/>
                  <a:pt x="52" y="3"/>
                  <a:pt x="52" y="3"/>
                </a:cubicBezTo>
                <a:cubicBezTo>
                  <a:pt x="171" y="75"/>
                  <a:pt x="171" y="75"/>
                  <a:pt x="171" y="75"/>
                </a:cubicBezTo>
                <a:cubicBezTo>
                  <a:pt x="171" y="75"/>
                  <a:pt x="179" y="80"/>
                  <a:pt x="179" y="88"/>
                </a:cubicBezTo>
                <a:cubicBezTo>
                  <a:pt x="179" y="93"/>
                  <a:pt x="171" y="96"/>
                  <a:pt x="171" y="96"/>
                </a:cubicBezTo>
                <a:cubicBezTo>
                  <a:pt x="10" y="167"/>
                  <a:pt x="10" y="167"/>
                  <a:pt x="10" y="167"/>
                </a:cubicBezTo>
                <a:cubicBezTo>
                  <a:pt x="10" y="167"/>
                  <a:pt x="5" y="167"/>
                  <a:pt x="3" y="165"/>
                </a:cubicBezTo>
                <a:close/>
                <a:moveTo>
                  <a:pt x="113" y="65"/>
                </a:moveTo>
                <a:cubicBezTo>
                  <a:pt x="106" y="65"/>
                  <a:pt x="100" y="69"/>
                  <a:pt x="100" y="74"/>
                </a:cubicBezTo>
                <a:cubicBezTo>
                  <a:pt x="100" y="80"/>
                  <a:pt x="106" y="84"/>
                  <a:pt x="113" y="84"/>
                </a:cubicBezTo>
                <a:cubicBezTo>
                  <a:pt x="120" y="84"/>
                  <a:pt x="126" y="80"/>
                  <a:pt x="126" y="74"/>
                </a:cubicBezTo>
                <a:cubicBezTo>
                  <a:pt x="126" y="69"/>
                  <a:pt x="120" y="65"/>
                  <a:pt x="113" y="65"/>
                </a:cubicBezTo>
                <a:close/>
              </a:path>
            </a:pathLst>
          </a:custGeom>
          <a:solidFill>
            <a:schemeClr val="bg1"/>
          </a:solidFill>
          <a:ln>
            <a:noFill/>
          </a:ln>
          <a:effectLst>
            <a:outerShdw dist="38100" dir="27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38918" name="Freeform 17"/>
          <p:cNvSpPr>
            <a:spLocks/>
          </p:cNvSpPr>
          <p:nvPr/>
        </p:nvSpPr>
        <p:spPr bwMode="auto">
          <a:xfrm>
            <a:off x="4430743" y="3421923"/>
            <a:ext cx="1765300" cy="1736725"/>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tx1"/>
          </a:solidFill>
          <a:ln>
            <a:noFill/>
          </a:ln>
          <a:effectLst>
            <a:outerShdw dist="38100" dir="27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38919" name="Freeform 18"/>
          <p:cNvSpPr>
            <a:spLocks/>
          </p:cNvSpPr>
          <p:nvPr/>
        </p:nvSpPr>
        <p:spPr bwMode="auto">
          <a:xfrm>
            <a:off x="2366140" y="3536222"/>
            <a:ext cx="1543050" cy="1508125"/>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tx2"/>
          </a:solidFill>
          <a:ln>
            <a:noFill/>
          </a:ln>
          <a:effectLst>
            <a:outerShdw dist="38100" dir="54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38922" name="任意多边形 23"/>
          <p:cNvSpPr>
            <a:spLocks/>
          </p:cNvSpPr>
          <p:nvPr/>
        </p:nvSpPr>
        <p:spPr bwMode="auto">
          <a:xfrm>
            <a:off x="8259763" y="3639957"/>
            <a:ext cx="3036512" cy="341494"/>
          </a:xfrm>
          <a:custGeom>
            <a:avLst/>
            <a:gdLst>
              <a:gd name="T0" fmla="*/ 0 w 1600200"/>
              <a:gd name="T1" fmla="*/ 552450 h 552450"/>
              <a:gd name="T2" fmla="*/ 171450 w 1600200"/>
              <a:gd name="T3" fmla="*/ 0 h 552450"/>
              <a:gd name="T4" fmla="*/ 1600200 w 1600200"/>
              <a:gd name="T5" fmla="*/ 0 h 552450"/>
            </a:gdLst>
            <a:ahLst/>
            <a:cxnLst>
              <a:cxn ang="0">
                <a:pos x="T0" y="T1"/>
              </a:cxn>
              <a:cxn ang="0">
                <a:pos x="T2" y="T3"/>
              </a:cxn>
              <a:cxn ang="0">
                <a:pos x="T4" y="T5"/>
              </a:cxn>
            </a:cxnLst>
            <a:rect l="0" t="0" r="r" b="b"/>
            <a:pathLst>
              <a:path w="1600200" h="552450">
                <a:moveTo>
                  <a:pt x="0" y="552450"/>
                </a:moveTo>
                <a:lnTo>
                  <a:pt x="171450" y="0"/>
                </a:lnTo>
                <a:lnTo>
                  <a:pt x="1600200" y="0"/>
                </a:lnTo>
              </a:path>
            </a:pathLst>
          </a:custGeom>
          <a:noFill/>
          <a:ln w="19050" cap="flat" cmpd="sng">
            <a:solidFill>
              <a:srgbClr val="000000"/>
            </a:solidFill>
            <a:prstDash val="sysDot"/>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38935" name="任意多边形 44"/>
          <p:cNvSpPr>
            <a:spLocks/>
          </p:cNvSpPr>
          <p:nvPr/>
        </p:nvSpPr>
        <p:spPr bwMode="auto">
          <a:xfrm>
            <a:off x="5054893" y="2663577"/>
            <a:ext cx="800681" cy="1193492"/>
          </a:xfrm>
          <a:custGeom>
            <a:avLst/>
            <a:gdLst>
              <a:gd name="T0" fmla="*/ 0 w 647700"/>
              <a:gd name="T1" fmla="*/ 965200 h 965200"/>
              <a:gd name="T2" fmla="*/ 101600 w 647700"/>
              <a:gd name="T3" fmla="*/ 520700 h 965200"/>
              <a:gd name="T4" fmla="*/ 647700 w 647700"/>
              <a:gd name="T5" fmla="*/ 0 h 965200"/>
            </a:gdLst>
            <a:ahLst/>
            <a:cxnLst>
              <a:cxn ang="0">
                <a:pos x="T0" y="T1"/>
              </a:cxn>
              <a:cxn ang="0">
                <a:pos x="T2" y="T3"/>
              </a:cxn>
              <a:cxn ang="0">
                <a:pos x="T4" y="T5"/>
              </a:cxn>
            </a:cxnLst>
            <a:rect l="0" t="0" r="r" b="b"/>
            <a:pathLst>
              <a:path w="647700" h="965200">
                <a:moveTo>
                  <a:pt x="0" y="965200"/>
                </a:moveTo>
                <a:lnTo>
                  <a:pt x="101600" y="520700"/>
                </a:lnTo>
                <a:lnTo>
                  <a:pt x="647700" y="0"/>
                </a:lnTo>
              </a:path>
            </a:pathLst>
          </a:custGeom>
          <a:noFill/>
          <a:ln w="19050" cap="flat" cmpd="sng">
            <a:solidFill>
              <a:srgbClr val="000000"/>
            </a:solidFill>
            <a:prstDash val="sysDot"/>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38937" name="任意多边形 50"/>
          <p:cNvSpPr>
            <a:spLocks/>
          </p:cNvSpPr>
          <p:nvPr/>
        </p:nvSpPr>
        <p:spPr bwMode="auto">
          <a:xfrm flipH="1">
            <a:off x="1935472" y="2567715"/>
            <a:ext cx="800682" cy="1193573"/>
          </a:xfrm>
          <a:custGeom>
            <a:avLst/>
            <a:gdLst>
              <a:gd name="T0" fmla="*/ 0 w 647700"/>
              <a:gd name="T1" fmla="*/ 965200 h 965200"/>
              <a:gd name="T2" fmla="*/ 101600 w 647700"/>
              <a:gd name="T3" fmla="*/ 520700 h 965200"/>
              <a:gd name="T4" fmla="*/ 647700 w 647700"/>
              <a:gd name="T5" fmla="*/ 0 h 965200"/>
            </a:gdLst>
            <a:ahLst/>
            <a:cxnLst>
              <a:cxn ang="0">
                <a:pos x="T0" y="T1"/>
              </a:cxn>
              <a:cxn ang="0">
                <a:pos x="T2" y="T3"/>
              </a:cxn>
              <a:cxn ang="0">
                <a:pos x="T4" y="T5"/>
              </a:cxn>
            </a:cxnLst>
            <a:rect l="0" t="0" r="r" b="b"/>
            <a:pathLst>
              <a:path w="647700" h="965200">
                <a:moveTo>
                  <a:pt x="0" y="965200"/>
                </a:moveTo>
                <a:lnTo>
                  <a:pt x="101600" y="520700"/>
                </a:lnTo>
                <a:lnTo>
                  <a:pt x="647700" y="0"/>
                </a:lnTo>
              </a:path>
            </a:pathLst>
          </a:custGeom>
          <a:noFill/>
          <a:ln w="19050" cap="flat" cmpd="sng">
            <a:solidFill>
              <a:srgbClr val="000000"/>
            </a:solidFill>
            <a:prstDash val="sysDot"/>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2" name="文本框 1">
            <a:extLst>
              <a:ext uri="{FF2B5EF4-FFF2-40B4-BE49-F238E27FC236}">
                <a16:creationId xmlns:a16="http://schemas.microsoft.com/office/drawing/2014/main" id="{65C2E3CD-3343-54E7-E21D-86AA8853420E}"/>
              </a:ext>
            </a:extLst>
          </p:cNvPr>
          <p:cNvSpPr txBox="1"/>
          <p:nvPr/>
        </p:nvSpPr>
        <p:spPr>
          <a:xfrm>
            <a:off x="236341" y="927691"/>
            <a:ext cx="4116936"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HEFT:</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Sort tasks based on upward ranking value (</a:t>
            </a:r>
            <a:r>
              <a:rPr kumimoji="0" lang="en-US" altLang="zh-CN" sz="2000" b="0" i="0" u="none" strike="noStrike" kern="1200" cap="none" spc="0" normalizeH="0" baseline="0" noProof="0" dirty="0" err="1">
                <a:ln>
                  <a:noFill/>
                </a:ln>
                <a:solidFill>
                  <a:srgbClr val="4D4D4D"/>
                </a:solidFill>
                <a:effectLst/>
                <a:uLnTx/>
                <a:uFillTx/>
                <a:latin typeface="Arial" panose="020B0604020202020204" pitchFamily="34" charset="0"/>
                <a:ea typeface="宋体" panose="02010600030101010101" pitchFamily="2" charset="-122"/>
                <a:cs typeface="+mn-cs"/>
              </a:rPr>
              <a:t>rank_u</a:t>
            </a:r>
            <a:r>
              <a:rPr kumimoji="0" lang="en-US" altLang="zh-CN" sz="20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Choose the processor with the smallest earliest completion time (EFT).</a:t>
            </a:r>
            <a:endParaRPr kumimoji="0" lang="zh-CN" altLang="en-US" sz="20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E3F73901-E931-FE50-B7CC-29076375645B}"/>
              </a:ext>
            </a:extLst>
          </p:cNvPr>
          <p:cNvSpPr txBox="1"/>
          <p:nvPr/>
        </p:nvSpPr>
        <p:spPr>
          <a:xfrm>
            <a:off x="4425431" y="1090387"/>
            <a:ext cx="4116936"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PPTS:</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Determine task sequencing using the Predictive Cost Matrix (PCM).</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Combine EFT and PCM values for processor selection.</a:t>
            </a:r>
            <a:endParaRPr kumimoji="0" lang="zh-CN" altLang="en-US"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5FAD50E2-FBB5-0DB8-ABC3-AE5B587D9CCA}"/>
              </a:ext>
            </a:extLst>
          </p:cNvPr>
          <p:cNvSpPr txBox="1"/>
          <p:nvPr/>
        </p:nvSpPr>
        <p:spPr>
          <a:xfrm>
            <a:off x="8497095" y="1303720"/>
            <a:ext cx="3528392" cy="230832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IPPTS:</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Use predicted ranking values (Prank) to further optimize task order.</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Use </a:t>
            </a:r>
            <a:r>
              <a:rPr kumimoji="0" lang="en-US" altLang="zh-CN" sz="1800" b="0" i="0" u="none" strike="noStrike" kern="1200" cap="none" spc="0" normalizeH="0" baseline="0" noProof="0" dirty="0" err="1">
                <a:ln>
                  <a:noFill/>
                </a:ln>
                <a:solidFill>
                  <a:srgbClr val="4D4D4D"/>
                </a:solidFill>
                <a:effectLst/>
                <a:uLnTx/>
                <a:uFillTx/>
                <a:latin typeface="Arial" panose="020B0604020202020204" pitchFamily="34" charset="0"/>
                <a:ea typeface="宋体" panose="02010600030101010101" pitchFamily="2" charset="-122"/>
                <a:cs typeface="+mn-cs"/>
              </a:rPr>
              <a:t>Lheadeft</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to consider the forward and backward costs of the task and select the processor.</a:t>
            </a:r>
            <a:endParaRPr kumimoji="0" lang="zh-CN" altLang="en-US"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76001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1507" name="TextBox 6"/>
          <p:cNvSpPr txBox="1">
            <a:spLocks noChangeArrowheads="1"/>
          </p:cNvSpPr>
          <p:nvPr/>
        </p:nvSpPr>
        <p:spPr bwMode="auto">
          <a:xfrm>
            <a:off x="3543321" y="1354507"/>
            <a:ext cx="5110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II HEFT</a:t>
            </a:r>
            <a:endParaRPr kumimoji="0" lang="zh-CN" altLang="en-US" sz="40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cxnSp>
        <p:nvCxnSpPr>
          <p:cNvPr id="21510" name="直接连接符 10"/>
          <p:cNvCxnSpPr>
            <a:cxnSpLocks noChangeShapeType="1"/>
          </p:cNvCxnSpPr>
          <p:nvPr/>
        </p:nvCxnSpPr>
        <p:spPr bwMode="auto">
          <a:xfrm flipH="1">
            <a:off x="3576638" y="2162398"/>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1" name="Group 7"/>
          <p:cNvGrpSpPr>
            <a:grpSpLocks/>
          </p:cNvGrpSpPr>
          <p:nvPr/>
        </p:nvGrpSpPr>
        <p:grpSpPr bwMode="auto">
          <a:xfrm>
            <a:off x="1289050" y="1101948"/>
            <a:ext cx="2093913" cy="2122488"/>
            <a:chOff x="0" y="0"/>
            <a:chExt cx="2093913" cy="2122488"/>
          </a:xfrm>
        </p:grpSpPr>
        <p:sp>
          <p:nvSpPr>
            <p:cNvPr id="2151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3" name="Freeform 10"/>
            <p:cNvSpPr>
              <a:spLocks noEditPoints="1"/>
            </p:cNvSpPr>
            <p:nvPr/>
          </p:nvSpPr>
          <p:spPr bwMode="auto">
            <a:xfrm>
              <a:off x="155223" y="163129"/>
              <a:ext cx="1796329" cy="1793077"/>
            </a:xfrm>
            <a:custGeom>
              <a:avLst/>
              <a:gdLst>
                <a:gd name="T0" fmla="*/ 573 w 1145"/>
                <a:gd name="T1" fmla="*/ 426 h 1145"/>
                <a:gd name="T2" fmla="*/ 426 w 1145"/>
                <a:gd name="T3" fmla="*/ 573 h 1145"/>
                <a:gd name="T4" fmla="*/ 573 w 1145"/>
                <a:gd name="T5" fmla="*/ 720 h 1145"/>
                <a:gd name="T6" fmla="*/ 720 w 1145"/>
                <a:gd name="T7" fmla="*/ 573 h 1145"/>
                <a:gd name="T8" fmla="*/ 573 w 1145"/>
                <a:gd name="T9" fmla="*/ 426 h 1145"/>
                <a:gd name="T10" fmla="*/ 633 w 1145"/>
                <a:gd name="T11" fmla="*/ 853 h 1145"/>
                <a:gd name="T12" fmla="*/ 633 w 1145"/>
                <a:gd name="T13" fmla="*/ 786 h 1145"/>
                <a:gd name="T14" fmla="*/ 513 w 1145"/>
                <a:gd name="T15" fmla="*/ 786 h 1145"/>
                <a:gd name="T16" fmla="*/ 513 w 1145"/>
                <a:gd name="T17" fmla="*/ 853 h 1145"/>
                <a:gd name="T18" fmla="*/ 293 w 1145"/>
                <a:gd name="T19" fmla="*/ 633 h 1145"/>
                <a:gd name="T20" fmla="*/ 359 w 1145"/>
                <a:gd name="T21" fmla="*/ 633 h 1145"/>
                <a:gd name="T22" fmla="*/ 359 w 1145"/>
                <a:gd name="T23" fmla="*/ 513 h 1145"/>
                <a:gd name="T24" fmla="*/ 293 w 1145"/>
                <a:gd name="T25" fmla="*/ 513 h 1145"/>
                <a:gd name="T26" fmla="*/ 513 w 1145"/>
                <a:gd name="T27" fmla="*/ 293 h 1145"/>
                <a:gd name="T28" fmla="*/ 513 w 1145"/>
                <a:gd name="T29" fmla="*/ 359 h 1145"/>
                <a:gd name="T30" fmla="*/ 633 w 1145"/>
                <a:gd name="T31" fmla="*/ 359 h 1145"/>
                <a:gd name="T32" fmla="*/ 633 w 1145"/>
                <a:gd name="T33" fmla="*/ 293 h 1145"/>
                <a:gd name="T34" fmla="*/ 853 w 1145"/>
                <a:gd name="T35" fmla="*/ 513 h 1145"/>
                <a:gd name="T36" fmla="*/ 787 w 1145"/>
                <a:gd name="T37" fmla="*/ 513 h 1145"/>
                <a:gd name="T38" fmla="*/ 787 w 1145"/>
                <a:gd name="T39" fmla="*/ 633 h 1145"/>
                <a:gd name="T40" fmla="*/ 853 w 1145"/>
                <a:gd name="T41" fmla="*/ 633 h 1145"/>
                <a:gd name="T42" fmla="*/ 633 w 1145"/>
                <a:gd name="T43" fmla="*/ 853 h 1145"/>
                <a:gd name="T44" fmla="*/ 975 w 1145"/>
                <a:gd name="T45" fmla="*/ 513 h 1145"/>
                <a:gd name="T46" fmla="*/ 633 w 1145"/>
                <a:gd name="T47" fmla="*/ 171 h 1145"/>
                <a:gd name="T48" fmla="*/ 633 w 1145"/>
                <a:gd name="T49" fmla="*/ 0 h 1145"/>
                <a:gd name="T50" fmla="*/ 513 w 1145"/>
                <a:gd name="T51" fmla="*/ 0 h 1145"/>
                <a:gd name="T52" fmla="*/ 513 w 1145"/>
                <a:gd name="T53" fmla="*/ 171 h 1145"/>
                <a:gd name="T54" fmla="*/ 171 w 1145"/>
                <a:gd name="T55" fmla="*/ 513 h 1145"/>
                <a:gd name="T56" fmla="*/ 0 w 1145"/>
                <a:gd name="T57" fmla="*/ 513 h 1145"/>
                <a:gd name="T58" fmla="*/ 0 w 1145"/>
                <a:gd name="T59" fmla="*/ 633 h 1145"/>
                <a:gd name="T60" fmla="*/ 171 w 1145"/>
                <a:gd name="T61" fmla="*/ 633 h 1145"/>
                <a:gd name="T62" fmla="*/ 513 w 1145"/>
                <a:gd name="T63" fmla="*/ 975 h 1145"/>
                <a:gd name="T64" fmla="*/ 513 w 1145"/>
                <a:gd name="T65" fmla="*/ 1145 h 1145"/>
                <a:gd name="T66" fmla="*/ 633 w 1145"/>
                <a:gd name="T67" fmla="*/ 1145 h 1145"/>
                <a:gd name="T68" fmla="*/ 633 w 1145"/>
                <a:gd name="T69" fmla="*/ 975 h 1145"/>
                <a:gd name="T70" fmla="*/ 975 w 1145"/>
                <a:gd name="T71" fmla="*/ 633 h 1145"/>
                <a:gd name="T72" fmla="*/ 1145 w 1145"/>
                <a:gd name="T73" fmla="*/ 633 h 1145"/>
                <a:gd name="T74" fmla="*/ 1145 w 1145"/>
                <a:gd name="T75" fmla="*/ 513 h 1145"/>
                <a:gd name="T76" fmla="*/ 975 w 1145"/>
                <a:gd name="T77" fmla="*/ 51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355" y="2504265"/>
            <a:ext cx="12001016" cy="4368809"/>
          </a:xfrm>
          <a:prstGeom prst="rect">
            <a:avLst/>
          </a:prstGeom>
        </p:spPr>
      </p:pic>
    </p:spTree>
    <p:extLst>
      <p:ext uri="{BB962C8B-B14F-4D97-AF65-F5344CB8AC3E}">
        <p14:creationId xmlns:p14="http://schemas.microsoft.com/office/powerpoint/2010/main" val="1255988745"/>
      </p:ext>
    </p:extLst>
  </p:cSld>
  <p:clrMapOvr>
    <a:masterClrMapping/>
  </p:clrMapOvr>
  <mc:AlternateContent xmlns:mc="http://schemas.openxmlformats.org/markup-compatibility/2006" xmlns:p14="http://schemas.microsoft.com/office/powerpoint/2010/main">
    <mc:Choice Requires="p14">
      <p:transition p14:dur="0" advClick="0" advTm="2152"/>
    </mc:Choice>
    <mc:Fallback xmlns="">
      <p:transition advClick="0" advTm="2152"/>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additive="base">
                                        <p:cTn id="7" dur="500" fill="hold"/>
                                        <p:tgtEl>
                                          <p:spTgt spid="21510"/>
                                        </p:tgtEl>
                                        <p:attrNameLst>
                                          <p:attrName>ppt_x</p:attrName>
                                        </p:attrNameLst>
                                      </p:cBhvr>
                                      <p:tavLst>
                                        <p:tav tm="0">
                                          <p:val>
                                            <p:strVal val="1+#ppt_w/2"/>
                                          </p:val>
                                        </p:tav>
                                        <p:tav tm="100000">
                                          <p:val>
                                            <p:strVal val="#ppt_x"/>
                                          </p:val>
                                        </p:tav>
                                      </p:tavLst>
                                    </p:anim>
                                    <p:anim calcmode="lin" valueType="num">
                                      <p:cBhvr additive="base">
                                        <p:cTn id="8" dur="500" fill="hold"/>
                                        <p:tgtEl>
                                          <p:spTgt spid="215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21511"/>
                                        </p:tgtEl>
                                        <p:attrNameLst>
                                          <p:attrName>style.visibility</p:attrName>
                                        </p:attrNameLst>
                                      </p:cBhvr>
                                      <p:to>
                                        <p:strVal val="visible"/>
                                      </p:to>
                                    </p:set>
                                    <p:anim calcmode="lin" valueType="num">
                                      <p:cBhvr>
                                        <p:cTn id="12" dur="300" fill="hold"/>
                                        <p:tgtEl>
                                          <p:spTgt spid="21511"/>
                                        </p:tgtEl>
                                        <p:attrNameLst>
                                          <p:attrName>ppt_w</p:attrName>
                                        </p:attrNameLst>
                                      </p:cBhvr>
                                      <p:tavLst>
                                        <p:tav tm="0">
                                          <p:val>
                                            <p:fltVal val="0"/>
                                          </p:val>
                                        </p:tav>
                                        <p:tav tm="100000">
                                          <p:val>
                                            <p:strVal val="#ppt_w"/>
                                          </p:val>
                                        </p:tav>
                                      </p:tavLst>
                                    </p:anim>
                                    <p:anim calcmode="lin" valueType="num">
                                      <p:cBhvr>
                                        <p:cTn id="13" dur="300" fill="hold"/>
                                        <p:tgtEl>
                                          <p:spTgt spid="21511"/>
                                        </p:tgtEl>
                                        <p:attrNameLst>
                                          <p:attrName>ppt_h</p:attrName>
                                        </p:attrNameLst>
                                      </p:cBhvr>
                                      <p:tavLst>
                                        <p:tav tm="0">
                                          <p:val>
                                            <p:fltVal val="0"/>
                                          </p:val>
                                        </p:tav>
                                        <p:tav tm="100000">
                                          <p:val>
                                            <p:strVal val="#ppt_h"/>
                                          </p:val>
                                        </p:tav>
                                      </p:tavLst>
                                    </p:anim>
                                    <p:animEffect transition="in" filter="fade">
                                      <p:cBhvr>
                                        <p:cTn id="14" dur="300"/>
                                        <p:tgtEl>
                                          <p:spTgt spid="21511"/>
                                        </p:tgtEl>
                                      </p:cBhvr>
                                    </p:animEffect>
                                  </p:childTnLst>
                                </p:cTn>
                              </p:par>
                            </p:childTnLst>
                          </p:cTn>
                        </p:par>
                        <p:par>
                          <p:cTn id="15" fill="hold">
                            <p:stCondLst>
                              <p:cond delay="800"/>
                            </p:stCondLst>
                            <p:childTnLst>
                              <p:par>
                                <p:cTn id="16" presetID="21" presetClass="entr" presetSubtype="1"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7CB658B-4FD5-6874-AE1B-8BCAE34E289C}"/>
              </a:ext>
            </a:extLst>
          </p:cNvPr>
          <p:cNvPicPr>
            <a:picLocks noChangeAspect="1"/>
          </p:cNvPicPr>
          <p:nvPr/>
        </p:nvPicPr>
        <p:blipFill>
          <a:blip r:embed="rId3"/>
          <a:stretch>
            <a:fillRect/>
          </a:stretch>
        </p:blipFill>
        <p:spPr>
          <a:xfrm>
            <a:off x="1563" y="800708"/>
            <a:ext cx="5819285" cy="5256584"/>
          </a:xfrm>
          <a:prstGeom prst="rect">
            <a:avLst/>
          </a:prstGeom>
        </p:spPr>
      </p:pic>
      <p:pic>
        <p:nvPicPr>
          <p:cNvPr id="3" name="图片 2">
            <a:extLst>
              <a:ext uri="{FF2B5EF4-FFF2-40B4-BE49-F238E27FC236}">
                <a16:creationId xmlns:a16="http://schemas.microsoft.com/office/drawing/2014/main" id="{EA9E5456-6848-728D-EA53-1A5A994FF695}"/>
              </a:ext>
            </a:extLst>
          </p:cNvPr>
          <p:cNvPicPr>
            <a:picLocks noChangeAspect="1"/>
          </p:cNvPicPr>
          <p:nvPr/>
        </p:nvPicPr>
        <p:blipFill>
          <a:blip r:embed="rId4"/>
          <a:stretch>
            <a:fillRect/>
          </a:stretch>
        </p:blipFill>
        <p:spPr>
          <a:xfrm>
            <a:off x="5820848" y="1196752"/>
            <a:ext cx="6218459" cy="4139543"/>
          </a:xfrm>
          <a:prstGeom prst="rect">
            <a:avLst/>
          </a:prstGeom>
        </p:spPr>
      </p:pic>
    </p:spTree>
    <p:extLst>
      <p:ext uri="{BB962C8B-B14F-4D97-AF65-F5344CB8AC3E}">
        <p14:creationId xmlns:p14="http://schemas.microsoft.com/office/powerpoint/2010/main" val="3838650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8ADBDB2-B732-4921-EF57-DDEE77619747}"/>
              </a:ext>
            </a:extLst>
          </p:cNvPr>
          <p:cNvPicPr>
            <a:picLocks noChangeAspect="1"/>
          </p:cNvPicPr>
          <p:nvPr/>
        </p:nvPicPr>
        <p:blipFill>
          <a:blip r:embed="rId3"/>
          <a:stretch>
            <a:fillRect/>
          </a:stretch>
        </p:blipFill>
        <p:spPr>
          <a:xfrm>
            <a:off x="5018261" y="506168"/>
            <a:ext cx="6934328" cy="2448272"/>
          </a:xfrm>
          <a:prstGeom prst="rect">
            <a:avLst/>
          </a:prstGeom>
        </p:spPr>
      </p:pic>
      <p:pic>
        <p:nvPicPr>
          <p:cNvPr id="8" name="图片 7">
            <a:extLst>
              <a:ext uri="{FF2B5EF4-FFF2-40B4-BE49-F238E27FC236}">
                <a16:creationId xmlns:a16="http://schemas.microsoft.com/office/drawing/2014/main" id="{4848B4BB-735A-9D16-91B6-F4B6A168AD8D}"/>
              </a:ext>
            </a:extLst>
          </p:cNvPr>
          <p:cNvPicPr>
            <a:picLocks noChangeAspect="1"/>
          </p:cNvPicPr>
          <p:nvPr/>
        </p:nvPicPr>
        <p:blipFill>
          <a:blip r:embed="rId4"/>
          <a:stretch>
            <a:fillRect/>
          </a:stretch>
        </p:blipFill>
        <p:spPr>
          <a:xfrm>
            <a:off x="5315619" y="4077072"/>
            <a:ext cx="5844740" cy="1152129"/>
          </a:xfrm>
          <a:prstGeom prst="rect">
            <a:avLst/>
          </a:prstGeom>
        </p:spPr>
      </p:pic>
      <p:sp>
        <p:nvSpPr>
          <p:cNvPr id="11" name="箭头: 下 10">
            <a:extLst>
              <a:ext uri="{FF2B5EF4-FFF2-40B4-BE49-F238E27FC236}">
                <a16:creationId xmlns:a16="http://schemas.microsoft.com/office/drawing/2014/main" id="{99401AA6-7151-53E1-9EE3-E1AA39BE6C8B}"/>
              </a:ext>
            </a:extLst>
          </p:cNvPr>
          <p:cNvSpPr/>
          <p:nvPr/>
        </p:nvSpPr>
        <p:spPr bwMode="auto">
          <a:xfrm>
            <a:off x="7936794" y="3224859"/>
            <a:ext cx="288032" cy="5760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pic>
        <p:nvPicPr>
          <p:cNvPr id="14" name="图片 13">
            <a:extLst>
              <a:ext uri="{FF2B5EF4-FFF2-40B4-BE49-F238E27FC236}">
                <a16:creationId xmlns:a16="http://schemas.microsoft.com/office/drawing/2014/main" id="{E9BBA1BB-5868-AE00-AB66-5A32079DA218}"/>
              </a:ext>
            </a:extLst>
          </p:cNvPr>
          <p:cNvPicPr>
            <a:picLocks noChangeAspect="1"/>
          </p:cNvPicPr>
          <p:nvPr/>
        </p:nvPicPr>
        <p:blipFill>
          <a:blip r:embed="rId5"/>
          <a:stretch>
            <a:fillRect/>
          </a:stretch>
        </p:blipFill>
        <p:spPr>
          <a:xfrm>
            <a:off x="955069" y="273833"/>
            <a:ext cx="3543482" cy="5486682"/>
          </a:xfrm>
          <a:prstGeom prst="rect">
            <a:avLst/>
          </a:prstGeom>
        </p:spPr>
      </p:pic>
    </p:spTree>
    <p:extLst>
      <p:ext uri="{BB962C8B-B14F-4D97-AF65-F5344CB8AC3E}">
        <p14:creationId xmlns:p14="http://schemas.microsoft.com/office/powerpoint/2010/main" val="4037181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4C3F95A-4F40-7036-C35E-C5F853CC4F3E}"/>
              </a:ext>
            </a:extLst>
          </p:cNvPr>
          <p:cNvPicPr>
            <a:picLocks noChangeAspect="1"/>
          </p:cNvPicPr>
          <p:nvPr/>
        </p:nvPicPr>
        <p:blipFill>
          <a:blip r:embed="rId3"/>
          <a:stretch>
            <a:fillRect/>
          </a:stretch>
        </p:blipFill>
        <p:spPr>
          <a:xfrm>
            <a:off x="-94307" y="758774"/>
            <a:ext cx="5155461" cy="939440"/>
          </a:xfrm>
          <a:prstGeom prst="rect">
            <a:avLst/>
          </a:prstGeom>
        </p:spPr>
      </p:pic>
      <p:sp>
        <p:nvSpPr>
          <p:cNvPr id="6" name="文本框 5">
            <a:extLst>
              <a:ext uri="{FF2B5EF4-FFF2-40B4-BE49-F238E27FC236}">
                <a16:creationId xmlns:a16="http://schemas.microsoft.com/office/drawing/2014/main" id="{3ABA6A52-9FB8-04BC-50AD-2A067272AEA4}"/>
              </a:ext>
            </a:extLst>
          </p:cNvPr>
          <p:cNvSpPr txBox="1"/>
          <p:nvPr/>
        </p:nvSpPr>
        <p:spPr>
          <a:xfrm>
            <a:off x="677544" y="188640"/>
            <a:ext cx="6097836"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I </a:t>
            </a:r>
            <a:r>
              <a:rPr kumimoji="0" lang="zh-CN" altLang="en-US" sz="24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Task prioritization phase</a:t>
            </a:r>
          </a:p>
        </p:txBody>
      </p:sp>
      <p:pic>
        <p:nvPicPr>
          <p:cNvPr id="8" name="图片 7">
            <a:extLst>
              <a:ext uri="{FF2B5EF4-FFF2-40B4-BE49-F238E27FC236}">
                <a16:creationId xmlns:a16="http://schemas.microsoft.com/office/drawing/2014/main" id="{0FC6E984-CC3C-C69F-C712-E8E816956450}"/>
              </a:ext>
            </a:extLst>
          </p:cNvPr>
          <p:cNvPicPr>
            <a:picLocks noChangeAspect="1"/>
          </p:cNvPicPr>
          <p:nvPr/>
        </p:nvPicPr>
        <p:blipFill>
          <a:blip r:embed="rId4"/>
          <a:stretch>
            <a:fillRect/>
          </a:stretch>
        </p:blipFill>
        <p:spPr>
          <a:xfrm>
            <a:off x="4616709" y="763656"/>
            <a:ext cx="7314320" cy="1752099"/>
          </a:xfrm>
          <a:prstGeom prst="rect">
            <a:avLst/>
          </a:prstGeom>
        </p:spPr>
      </p:pic>
      <p:pic>
        <p:nvPicPr>
          <p:cNvPr id="10" name="图片 9">
            <a:extLst>
              <a:ext uri="{FF2B5EF4-FFF2-40B4-BE49-F238E27FC236}">
                <a16:creationId xmlns:a16="http://schemas.microsoft.com/office/drawing/2014/main" id="{EC219813-1186-64EC-2490-C9B17A0395BD}"/>
              </a:ext>
            </a:extLst>
          </p:cNvPr>
          <p:cNvPicPr>
            <a:picLocks noChangeAspect="1"/>
          </p:cNvPicPr>
          <p:nvPr/>
        </p:nvPicPr>
        <p:blipFill>
          <a:blip r:embed="rId5"/>
          <a:stretch>
            <a:fillRect/>
          </a:stretch>
        </p:blipFill>
        <p:spPr>
          <a:xfrm>
            <a:off x="-958403" y="2852936"/>
            <a:ext cx="12228190" cy="461665"/>
          </a:xfrm>
          <a:prstGeom prst="rect">
            <a:avLst/>
          </a:prstGeom>
        </p:spPr>
      </p:pic>
      <p:pic>
        <p:nvPicPr>
          <p:cNvPr id="12" name="图片 11">
            <a:extLst>
              <a:ext uri="{FF2B5EF4-FFF2-40B4-BE49-F238E27FC236}">
                <a16:creationId xmlns:a16="http://schemas.microsoft.com/office/drawing/2014/main" id="{135B5A28-8DF8-3BC2-F0FB-940C900F1E10}"/>
              </a:ext>
            </a:extLst>
          </p:cNvPr>
          <p:cNvPicPr>
            <a:picLocks noChangeAspect="1"/>
          </p:cNvPicPr>
          <p:nvPr/>
        </p:nvPicPr>
        <p:blipFill>
          <a:blip r:embed="rId6"/>
          <a:stretch>
            <a:fillRect/>
          </a:stretch>
        </p:blipFill>
        <p:spPr>
          <a:xfrm>
            <a:off x="9472958" y="3805938"/>
            <a:ext cx="2448272" cy="3075836"/>
          </a:xfrm>
          <a:prstGeom prst="rect">
            <a:avLst/>
          </a:prstGeom>
        </p:spPr>
      </p:pic>
      <p:pic>
        <p:nvPicPr>
          <p:cNvPr id="15" name="图片 14">
            <a:extLst>
              <a:ext uri="{FF2B5EF4-FFF2-40B4-BE49-F238E27FC236}">
                <a16:creationId xmlns:a16="http://schemas.microsoft.com/office/drawing/2014/main" id="{D2BD3724-B93D-F375-C971-89D627E7E8F1}"/>
              </a:ext>
            </a:extLst>
          </p:cNvPr>
          <p:cNvPicPr>
            <a:picLocks noChangeAspect="1"/>
          </p:cNvPicPr>
          <p:nvPr/>
        </p:nvPicPr>
        <p:blipFill>
          <a:blip r:embed="rId7"/>
          <a:stretch>
            <a:fillRect/>
          </a:stretch>
        </p:blipFill>
        <p:spPr>
          <a:xfrm>
            <a:off x="-834705" y="3471391"/>
            <a:ext cx="12104492" cy="334547"/>
          </a:xfrm>
          <a:prstGeom prst="rect">
            <a:avLst/>
          </a:prstGeom>
        </p:spPr>
      </p:pic>
    </p:spTree>
    <p:extLst>
      <p:ext uri="{BB962C8B-B14F-4D97-AF65-F5344CB8AC3E}">
        <p14:creationId xmlns:p14="http://schemas.microsoft.com/office/powerpoint/2010/main" val="3607923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BDEF2D8-0F5B-3E63-15D3-0D3A8C04395C}"/>
              </a:ext>
            </a:extLst>
          </p:cNvPr>
          <p:cNvPicPr>
            <a:picLocks noChangeAspect="1"/>
          </p:cNvPicPr>
          <p:nvPr/>
        </p:nvPicPr>
        <p:blipFill>
          <a:blip r:embed="rId3"/>
          <a:stretch>
            <a:fillRect/>
          </a:stretch>
        </p:blipFill>
        <p:spPr>
          <a:xfrm>
            <a:off x="481757" y="2780928"/>
            <a:ext cx="2520280" cy="3902370"/>
          </a:xfrm>
          <a:prstGeom prst="rect">
            <a:avLst/>
          </a:prstGeom>
        </p:spPr>
      </p:pic>
      <p:pic>
        <p:nvPicPr>
          <p:cNvPr id="3" name="图片 2">
            <a:extLst>
              <a:ext uri="{FF2B5EF4-FFF2-40B4-BE49-F238E27FC236}">
                <a16:creationId xmlns:a16="http://schemas.microsoft.com/office/drawing/2014/main" id="{C1C2B018-14E9-8CCA-2649-C67B0D2235DF}"/>
              </a:ext>
            </a:extLst>
          </p:cNvPr>
          <p:cNvPicPr>
            <a:picLocks noChangeAspect="1"/>
          </p:cNvPicPr>
          <p:nvPr/>
        </p:nvPicPr>
        <p:blipFill>
          <a:blip r:embed="rId4"/>
          <a:stretch>
            <a:fillRect/>
          </a:stretch>
        </p:blipFill>
        <p:spPr>
          <a:xfrm>
            <a:off x="-731974" y="13699"/>
            <a:ext cx="12915147" cy="2675517"/>
          </a:xfrm>
          <a:prstGeom prst="rect">
            <a:avLst/>
          </a:prstGeom>
        </p:spPr>
      </p:pic>
      <p:cxnSp>
        <p:nvCxnSpPr>
          <p:cNvPr id="7" name="直接箭头连接符 6">
            <a:extLst>
              <a:ext uri="{FF2B5EF4-FFF2-40B4-BE49-F238E27FC236}">
                <a16:creationId xmlns:a16="http://schemas.microsoft.com/office/drawing/2014/main" id="{89ADCFE9-B7FA-64B0-7C17-F5CCA8462818}"/>
              </a:ext>
            </a:extLst>
          </p:cNvPr>
          <p:cNvCxnSpPr/>
          <p:nvPr/>
        </p:nvCxnSpPr>
        <p:spPr bwMode="auto">
          <a:xfrm flipV="1">
            <a:off x="1391442" y="1196752"/>
            <a:ext cx="864096" cy="1944216"/>
          </a:xfrm>
          <a:prstGeom prst="straightConnector1">
            <a:avLst/>
          </a:prstGeom>
          <a:solidFill>
            <a:schemeClr val="accent1"/>
          </a:solidFill>
          <a:ln w="1905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图片 8">
            <a:extLst>
              <a:ext uri="{FF2B5EF4-FFF2-40B4-BE49-F238E27FC236}">
                <a16:creationId xmlns:a16="http://schemas.microsoft.com/office/drawing/2014/main" id="{6CD8E175-0041-9EF6-BB36-49823C057FB1}"/>
              </a:ext>
            </a:extLst>
          </p:cNvPr>
          <p:cNvPicPr>
            <a:picLocks noChangeAspect="1"/>
          </p:cNvPicPr>
          <p:nvPr/>
        </p:nvPicPr>
        <p:blipFill>
          <a:blip r:embed="rId5"/>
          <a:stretch>
            <a:fillRect/>
          </a:stretch>
        </p:blipFill>
        <p:spPr>
          <a:xfrm>
            <a:off x="5560119" y="3017887"/>
            <a:ext cx="2885949" cy="3312368"/>
          </a:xfrm>
          <a:prstGeom prst="rect">
            <a:avLst/>
          </a:prstGeom>
        </p:spPr>
      </p:pic>
      <p:cxnSp>
        <p:nvCxnSpPr>
          <p:cNvPr id="11" name="直接箭头连接符 10">
            <a:extLst>
              <a:ext uri="{FF2B5EF4-FFF2-40B4-BE49-F238E27FC236}">
                <a16:creationId xmlns:a16="http://schemas.microsoft.com/office/drawing/2014/main" id="{8B600334-A321-FAE2-1AAB-A95C6B131BCA}"/>
              </a:ext>
            </a:extLst>
          </p:cNvPr>
          <p:cNvCxnSpPr/>
          <p:nvPr/>
        </p:nvCxnSpPr>
        <p:spPr bwMode="auto">
          <a:xfrm flipV="1">
            <a:off x="7538541" y="2152489"/>
            <a:ext cx="432048" cy="1620180"/>
          </a:xfrm>
          <a:prstGeom prst="straightConnector1">
            <a:avLst/>
          </a:prstGeom>
          <a:solidFill>
            <a:schemeClr val="accent1"/>
          </a:solidFill>
          <a:ln w="1905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40083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384A72-F2BF-EF87-BD71-07B8EF623D76}"/>
              </a:ext>
            </a:extLst>
          </p:cNvPr>
          <p:cNvPicPr>
            <a:picLocks noChangeAspect="1"/>
          </p:cNvPicPr>
          <p:nvPr/>
        </p:nvPicPr>
        <p:blipFill>
          <a:blip r:embed="rId3"/>
          <a:stretch>
            <a:fillRect/>
          </a:stretch>
        </p:blipFill>
        <p:spPr>
          <a:xfrm>
            <a:off x="-1102419" y="4653136"/>
            <a:ext cx="12266399" cy="696514"/>
          </a:xfrm>
          <a:prstGeom prst="rect">
            <a:avLst/>
          </a:prstGeom>
        </p:spPr>
      </p:pic>
      <p:pic>
        <p:nvPicPr>
          <p:cNvPr id="5" name="图片 4">
            <a:extLst>
              <a:ext uri="{FF2B5EF4-FFF2-40B4-BE49-F238E27FC236}">
                <a16:creationId xmlns:a16="http://schemas.microsoft.com/office/drawing/2014/main" id="{41BA7527-A63D-2451-93E2-AC2E798C7C60}"/>
              </a:ext>
            </a:extLst>
          </p:cNvPr>
          <p:cNvPicPr>
            <a:picLocks noChangeAspect="1"/>
          </p:cNvPicPr>
          <p:nvPr/>
        </p:nvPicPr>
        <p:blipFill>
          <a:blip r:embed="rId4"/>
          <a:stretch>
            <a:fillRect/>
          </a:stretch>
        </p:blipFill>
        <p:spPr>
          <a:xfrm>
            <a:off x="-731974" y="13699"/>
            <a:ext cx="12915147" cy="2675517"/>
          </a:xfrm>
          <a:prstGeom prst="rect">
            <a:avLst/>
          </a:prstGeom>
        </p:spPr>
      </p:pic>
      <p:sp>
        <p:nvSpPr>
          <p:cNvPr id="9" name="文本框 8">
            <a:extLst>
              <a:ext uri="{FF2B5EF4-FFF2-40B4-BE49-F238E27FC236}">
                <a16:creationId xmlns:a16="http://schemas.microsoft.com/office/drawing/2014/main" id="{00DBC860-9AAA-E6CB-9005-9DE052BA8BEA}"/>
              </a:ext>
            </a:extLst>
          </p:cNvPr>
          <p:cNvSpPr txBox="1"/>
          <p:nvPr/>
        </p:nvSpPr>
        <p:spPr>
          <a:xfrm>
            <a:off x="0" y="3937952"/>
            <a:ext cx="6581774"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D</a:t>
            </a:r>
            <a:r>
              <a:rPr kumimoji="0" lang="zh-CN" altLang="en-US" sz="2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escending order of ranking</a:t>
            </a:r>
          </a:p>
        </p:txBody>
      </p:sp>
    </p:spTree>
    <p:extLst>
      <p:ext uri="{BB962C8B-B14F-4D97-AF65-F5344CB8AC3E}">
        <p14:creationId xmlns:p14="http://schemas.microsoft.com/office/powerpoint/2010/main" val="2226758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1507" name="TextBox 6"/>
          <p:cNvSpPr txBox="1">
            <a:spLocks noChangeArrowheads="1"/>
          </p:cNvSpPr>
          <p:nvPr/>
        </p:nvSpPr>
        <p:spPr bwMode="auto">
          <a:xfrm>
            <a:off x="3543321" y="1354507"/>
            <a:ext cx="5110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I Introduction</a:t>
            </a:r>
            <a:endParaRPr kumimoji="0" lang="zh-CN" altLang="en-US" sz="40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cxnSp>
        <p:nvCxnSpPr>
          <p:cNvPr id="21510" name="直接连接符 10"/>
          <p:cNvCxnSpPr>
            <a:cxnSpLocks noChangeShapeType="1"/>
          </p:cNvCxnSpPr>
          <p:nvPr/>
        </p:nvCxnSpPr>
        <p:spPr bwMode="auto">
          <a:xfrm flipH="1">
            <a:off x="3576638" y="2162398"/>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1" name="Group 7"/>
          <p:cNvGrpSpPr>
            <a:grpSpLocks/>
          </p:cNvGrpSpPr>
          <p:nvPr/>
        </p:nvGrpSpPr>
        <p:grpSpPr bwMode="auto">
          <a:xfrm>
            <a:off x="1289050" y="1101948"/>
            <a:ext cx="2093913" cy="2122488"/>
            <a:chOff x="0" y="0"/>
            <a:chExt cx="2093913" cy="2122488"/>
          </a:xfrm>
        </p:grpSpPr>
        <p:sp>
          <p:nvSpPr>
            <p:cNvPr id="2151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3" name="Freeform 10"/>
            <p:cNvSpPr>
              <a:spLocks noEditPoints="1"/>
            </p:cNvSpPr>
            <p:nvPr/>
          </p:nvSpPr>
          <p:spPr bwMode="auto">
            <a:xfrm>
              <a:off x="155223" y="163129"/>
              <a:ext cx="1796329" cy="1793077"/>
            </a:xfrm>
            <a:custGeom>
              <a:avLst/>
              <a:gdLst>
                <a:gd name="T0" fmla="*/ 573 w 1145"/>
                <a:gd name="T1" fmla="*/ 426 h 1145"/>
                <a:gd name="T2" fmla="*/ 426 w 1145"/>
                <a:gd name="T3" fmla="*/ 573 h 1145"/>
                <a:gd name="T4" fmla="*/ 573 w 1145"/>
                <a:gd name="T5" fmla="*/ 720 h 1145"/>
                <a:gd name="T6" fmla="*/ 720 w 1145"/>
                <a:gd name="T7" fmla="*/ 573 h 1145"/>
                <a:gd name="T8" fmla="*/ 573 w 1145"/>
                <a:gd name="T9" fmla="*/ 426 h 1145"/>
                <a:gd name="T10" fmla="*/ 633 w 1145"/>
                <a:gd name="T11" fmla="*/ 853 h 1145"/>
                <a:gd name="T12" fmla="*/ 633 w 1145"/>
                <a:gd name="T13" fmla="*/ 786 h 1145"/>
                <a:gd name="T14" fmla="*/ 513 w 1145"/>
                <a:gd name="T15" fmla="*/ 786 h 1145"/>
                <a:gd name="T16" fmla="*/ 513 w 1145"/>
                <a:gd name="T17" fmla="*/ 853 h 1145"/>
                <a:gd name="T18" fmla="*/ 293 w 1145"/>
                <a:gd name="T19" fmla="*/ 633 h 1145"/>
                <a:gd name="T20" fmla="*/ 359 w 1145"/>
                <a:gd name="T21" fmla="*/ 633 h 1145"/>
                <a:gd name="T22" fmla="*/ 359 w 1145"/>
                <a:gd name="T23" fmla="*/ 513 h 1145"/>
                <a:gd name="T24" fmla="*/ 293 w 1145"/>
                <a:gd name="T25" fmla="*/ 513 h 1145"/>
                <a:gd name="T26" fmla="*/ 513 w 1145"/>
                <a:gd name="T27" fmla="*/ 293 h 1145"/>
                <a:gd name="T28" fmla="*/ 513 w 1145"/>
                <a:gd name="T29" fmla="*/ 359 h 1145"/>
                <a:gd name="T30" fmla="*/ 633 w 1145"/>
                <a:gd name="T31" fmla="*/ 359 h 1145"/>
                <a:gd name="T32" fmla="*/ 633 w 1145"/>
                <a:gd name="T33" fmla="*/ 293 h 1145"/>
                <a:gd name="T34" fmla="*/ 853 w 1145"/>
                <a:gd name="T35" fmla="*/ 513 h 1145"/>
                <a:gd name="T36" fmla="*/ 787 w 1145"/>
                <a:gd name="T37" fmla="*/ 513 h 1145"/>
                <a:gd name="T38" fmla="*/ 787 w 1145"/>
                <a:gd name="T39" fmla="*/ 633 h 1145"/>
                <a:gd name="T40" fmla="*/ 853 w 1145"/>
                <a:gd name="T41" fmla="*/ 633 h 1145"/>
                <a:gd name="T42" fmla="*/ 633 w 1145"/>
                <a:gd name="T43" fmla="*/ 853 h 1145"/>
                <a:gd name="T44" fmla="*/ 975 w 1145"/>
                <a:gd name="T45" fmla="*/ 513 h 1145"/>
                <a:gd name="T46" fmla="*/ 633 w 1145"/>
                <a:gd name="T47" fmla="*/ 171 h 1145"/>
                <a:gd name="T48" fmla="*/ 633 w 1145"/>
                <a:gd name="T49" fmla="*/ 0 h 1145"/>
                <a:gd name="T50" fmla="*/ 513 w 1145"/>
                <a:gd name="T51" fmla="*/ 0 h 1145"/>
                <a:gd name="T52" fmla="*/ 513 w 1145"/>
                <a:gd name="T53" fmla="*/ 171 h 1145"/>
                <a:gd name="T54" fmla="*/ 171 w 1145"/>
                <a:gd name="T55" fmla="*/ 513 h 1145"/>
                <a:gd name="T56" fmla="*/ 0 w 1145"/>
                <a:gd name="T57" fmla="*/ 513 h 1145"/>
                <a:gd name="T58" fmla="*/ 0 w 1145"/>
                <a:gd name="T59" fmla="*/ 633 h 1145"/>
                <a:gd name="T60" fmla="*/ 171 w 1145"/>
                <a:gd name="T61" fmla="*/ 633 h 1145"/>
                <a:gd name="T62" fmla="*/ 513 w 1145"/>
                <a:gd name="T63" fmla="*/ 975 h 1145"/>
                <a:gd name="T64" fmla="*/ 513 w 1145"/>
                <a:gd name="T65" fmla="*/ 1145 h 1145"/>
                <a:gd name="T66" fmla="*/ 633 w 1145"/>
                <a:gd name="T67" fmla="*/ 1145 h 1145"/>
                <a:gd name="T68" fmla="*/ 633 w 1145"/>
                <a:gd name="T69" fmla="*/ 975 h 1145"/>
                <a:gd name="T70" fmla="*/ 975 w 1145"/>
                <a:gd name="T71" fmla="*/ 633 h 1145"/>
                <a:gd name="T72" fmla="*/ 1145 w 1145"/>
                <a:gd name="T73" fmla="*/ 633 h 1145"/>
                <a:gd name="T74" fmla="*/ 1145 w 1145"/>
                <a:gd name="T75" fmla="*/ 513 h 1145"/>
                <a:gd name="T76" fmla="*/ 975 w 1145"/>
                <a:gd name="T77" fmla="*/ 51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355" y="2504265"/>
            <a:ext cx="12001016" cy="4368809"/>
          </a:xfrm>
          <a:prstGeom prst="rect">
            <a:avLst/>
          </a:prstGeom>
        </p:spPr>
      </p:pic>
    </p:spTree>
    <p:extLst>
      <p:ext uri="{BB962C8B-B14F-4D97-AF65-F5344CB8AC3E}">
        <p14:creationId xmlns:p14="http://schemas.microsoft.com/office/powerpoint/2010/main" val="2755421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441C9A-B7BA-1B63-5CA8-909928633B76}"/>
              </a:ext>
            </a:extLst>
          </p:cNvPr>
          <p:cNvPicPr>
            <a:picLocks noChangeAspect="1"/>
          </p:cNvPicPr>
          <p:nvPr/>
        </p:nvPicPr>
        <p:blipFill>
          <a:blip r:embed="rId3"/>
          <a:stretch>
            <a:fillRect/>
          </a:stretch>
        </p:blipFill>
        <p:spPr>
          <a:xfrm>
            <a:off x="8474645" y="209146"/>
            <a:ext cx="2313907" cy="6503372"/>
          </a:xfrm>
          <a:prstGeom prst="rect">
            <a:avLst/>
          </a:prstGeom>
        </p:spPr>
      </p:pic>
      <p:sp>
        <p:nvSpPr>
          <p:cNvPr id="4" name="文本框 3">
            <a:extLst>
              <a:ext uri="{FF2B5EF4-FFF2-40B4-BE49-F238E27FC236}">
                <a16:creationId xmlns:a16="http://schemas.microsoft.com/office/drawing/2014/main" id="{5838DEFB-93E3-19D2-A386-0905F6489F93}"/>
              </a:ext>
            </a:extLst>
          </p:cNvPr>
          <p:cNvSpPr txBox="1"/>
          <p:nvPr/>
        </p:nvSpPr>
        <p:spPr>
          <a:xfrm>
            <a:off x="130919" y="320179"/>
            <a:ext cx="5256584"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II Processor Selection Phase</a:t>
            </a:r>
            <a:endParaRPr kumimoji="0" lang="zh-CN" altLang="en-US" sz="24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endParaRPr>
          </a:p>
        </p:txBody>
      </p:sp>
      <p:pic>
        <p:nvPicPr>
          <p:cNvPr id="6" name="图片 5">
            <a:extLst>
              <a:ext uri="{FF2B5EF4-FFF2-40B4-BE49-F238E27FC236}">
                <a16:creationId xmlns:a16="http://schemas.microsoft.com/office/drawing/2014/main" id="{3A93FA4B-160E-7A40-2132-431472A7E165}"/>
              </a:ext>
            </a:extLst>
          </p:cNvPr>
          <p:cNvPicPr>
            <a:picLocks noChangeAspect="1"/>
          </p:cNvPicPr>
          <p:nvPr/>
        </p:nvPicPr>
        <p:blipFill>
          <a:blip r:embed="rId4"/>
          <a:stretch>
            <a:fillRect/>
          </a:stretch>
        </p:blipFill>
        <p:spPr>
          <a:xfrm>
            <a:off x="121717" y="4928196"/>
            <a:ext cx="6490253" cy="648072"/>
          </a:xfrm>
          <a:prstGeom prst="rect">
            <a:avLst/>
          </a:prstGeom>
        </p:spPr>
      </p:pic>
      <p:pic>
        <p:nvPicPr>
          <p:cNvPr id="8" name="图片 7">
            <a:extLst>
              <a:ext uri="{FF2B5EF4-FFF2-40B4-BE49-F238E27FC236}">
                <a16:creationId xmlns:a16="http://schemas.microsoft.com/office/drawing/2014/main" id="{93D7EE2B-EF77-5952-317A-C1FED17B38DD}"/>
              </a:ext>
            </a:extLst>
          </p:cNvPr>
          <p:cNvPicPr>
            <a:picLocks noChangeAspect="1"/>
          </p:cNvPicPr>
          <p:nvPr/>
        </p:nvPicPr>
        <p:blipFill rotWithShape="1">
          <a:blip r:embed="rId5"/>
          <a:srcRect/>
          <a:stretch/>
        </p:blipFill>
        <p:spPr>
          <a:xfrm>
            <a:off x="212130" y="1124744"/>
            <a:ext cx="5094163" cy="3460552"/>
          </a:xfrm>
          <a:prstGeom prst="rect">
            <a:avLst/>
          </a:prstGeom>
        </p:spPr>
      </p:pic>
    </p:spTree>
    <p:extLst>
      <p:ext uri="{BB962C8B-B14F-4D97-AF65-F5344CB8AC3E}">
        <p14:creationId xmlns:p14="http://schemas.microsoft.com/office/powerpoint/2010/main" val="3325750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F5373A4-7567-316D-EC1C-C3F5FCF41B24}"/>
              </a:ext>
            </a:extLst>
          </p:cNvPr>
          <p:cNvPicPr>
            <a:picLocks noChangeAspect="1"/>
          </p:cNvPicPr>
          <p:nvPr/>
        </p:nvPicPr>
        <p:blipFill>
          <a:blip r:embed="rId3"/>
          <a:stretch>
            <a:fillRect/>
          </a:stretch>
        </p:blipFill>
        <p:spPr>
          <a:xfrm>
            <a:off x="60210" y="116632"/>
            <a:ext cx="12076341" cy="6624736"/>
          </a:xfrm>
          <a:prstGeom prst="rect">
            <a:avLst/>
          </a:prstGeom>
        </p:spPr>
      </p:pic>
    </p:spTree>
    <p:extLst>
      <p:ext uri="{BB962C8B-B14F-4D97-AF65-F5344CB8AC3E}">
        <p14:creationId xmlns:p14="http://schemas.microsoft.com/office/powerpoint/2010/main" val="2198914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3CF58F-E49E-4EB8-E1BD-69EEA5AEAD99}"/>
              </a:ext>
            </a:extLst>
          </p:cNvPr>
          <p:cNvPicPr>
            <a:picLocks noChangeAspect="1"/>
          </p:cNvPicPr>
          <p:nvPr/>
        </p:nvPicPr>
        <p:blipFill>
          <a:blip r:embed="rId2"/>
          <a:stretch>
            <a:fillRect/>
          </a:stretch>
        </p:blipFill>
        <p:spPr>
          <a:xfrm>
            <a:off x="398366" y="1412776"/>
            <a:ext cx="4333597" cy="3045668"/>
          </a:xfrm>
          <a:prstGeom prst="rect">
            <a:avLst/>
          </a:prstGeom>
        </p:spPr>
      </p:pic>
      <p:pic>
        <p:nvPicPr>
          <p:cNvPr id="4" name="图片 3">
            <a:extLst>
              <a:ext uri="{FF2B5EF4-FFF2-40B4-BE49-F238E27FC236}">
                <a16:creationId xmlns:a16="http://schemas.microsoft.com/office/drawing/2014/main" id="{4EF358B3-98C4-0CF7-5A92-132E17E5FDBA}"/>
              </a:ext>
            </a:extLst>
          </p:cNvPr>
          <p:cNvPicPr>
            <a:picLocks noChangeAspect="1"/>
          </p:cNvPicPr>
          <p:nvPr/>
        </p:nvPicPr>
        <p:blipFill>
          <a:blip r:embed="rId3"/>
          <a:stretch>
            <a:fillRect/>
          </a:stretch>
        </p:blipFill>
        <p:spPr>
          <a:xfrm>
            <a:off x="7317691" y="209146"/>
            <a:ext cx="2313907" cy="6503372"/>
          </a:xfrm>
          <a:prstGeom prst="rect">
            <a:avLst/>
          </a:prstGeom>
        </p:spPr>
      </p:pic>
      <p:sp>
        <p:nvSpPr>
          <p:cNvPr id="2" name="箭头: 右 1">
            <a:extLst>
              <a:ext uri="{FF2B5EF4-FFF2-40B4-BE49-F238E27FC236}">
                <a16:creationId xmlns:a16="http://schemas.microsoft.com/office/drawing/2014/main" id="{F75E8A96-5D7F-7DF9-A3FD-D53A0E807B07}"/>
              </a:ext>
            </a:extLst>
          </p:cNvPr>
          <p:cNvSpPr/>
          <p:nvPr/>
        </p:nvSpPr>
        <p:spPr bwMode="auto">
          <a:xfrm>
            <a:off x="4879072" y="2852936"/>
            <a:ext cx="2155413" cy="6480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2134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1507" name="TextBox 6"/>
          <p:cNvSpPr txBox="1">
            <a:spLocks noChangeArrowheads="1"/>
          </p:cNvSpPr>
          <p:nvPr/>
        </p:nvSpPr>
        <p:spPr bwMode="auto">
          <a:xfrm>
            <a:off x="3538186" y="1416882"/>
            <a:ext cx="96118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III PPTS </a:t>
            </a:r>
            <a:endParaRPr kumimoji="0" lang="zh-CN" altLang="en-US" sz="36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cxnSp>
        <p:nvCxnSpPr>
          <p:cNvPr id="21510" name="直接连接符 10"/>
          <p:cNvCxnSpPr>
            <a:cxnSpLocks noChangeShapeType="1"/>
          </p:cNvCxnSpPr>
          <p:nvPr/>
        </p:nvCxnSpPr>
        <p:spPr bwMode="auto">
          <a:xfrm flipH="1">
            <a:off x="3576638" y="2162398"/>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1" name="Group 7"/>
          <p:cNvGrpSpPr>
            <a:grpSpLocks/>
          </p:cNvGrpSpPr>
          <p:nvPr/>
        </p:nvGrpSpPr>
        <p:grpSpPr bwMode="auto">
          <a:xfrm>
            <a:off x="1289050" y="1101948"/>
            <a:ext cx="2093913" cy="2122488"/>
            <a:chOff x="0" y="0"/>
            <a:chExt cx="2093913" cy="2122488"/>
          </a:xfrm>
        </p:grpSpPr>
        <p:sp>
          <p:nvSpPr>
            <p:cNvPr id="2151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3" name="Freeform 10"/>
            <p:cNvSpPr>
              <a:spLocks noEditPoints="1"/>
            </p:cNvSpPr>
            <p:nvPr/>
          </p:nvSpPr>
          <p:spPr bwMode="auto">
            <a:xfrm>
              <a:off x="155223" y="163129"/>
              <a:ext cx="1796329" cy="1793077"/>
            </a:xfrm>
            <a:custGeom>
              <a:avLst/>
              <a:gdLst>
                <a:gd name="T0" fmla="*/ 573 w 1145"/>
                <a:gd name="T1" fmla="*/ 426 h 1145"/>
                <a:gd name="T2" fmla="*/ 426 w 1145"/>
                <a:gd name="T3" fmla="*/ 573 h 1145"/>
                <a:gd name="T4" fmla="*/ 573 w 1145"/>
                <a:gd name="T5" fmla="*/ 720 h 1145"/>
                <a:gd name="T6" fmla="*/ 720 w 1145"/>
                <a:gd name="T7" fmla="*/ 573 h 1145"/>
                <a:gd name="T8" fmla="*/ 573 w 1145"/>
                <a:gd name="T9" fmla="*/ 426 h 1145"/>
                <a:gd name="T10" fmla="*/ 633 w 1145"/>
                <a:gd name="T11" fmla="*/ 853 h 1145"/>
                <a:gd name="T12" fmla="*/ 633 w 1145"/>
                <a:gd name="T13" fmla="*/ 786 h 1145"/>
                <a:gd name="T14" fmla="*/ 513 w 1145"/>
                <a:gd name="T15" fmla="*/ 786 h 1145"/>
                <a:gd name="T16" fmla="*/ 513 w 1145"/>
                <a:gd name="T17" fmla="*/ 853 h 1145"/>
                <a:gd name="T18" fmla="*/ 293 w 1145"/>
                <a:gd name="T19" fmla="*/ 633 h 1145"/>
                <a:gd name="T20" fmla="*/ 359 w 1145"/>
                <a:gd name="T21" fmla="*/ 633 h 1145"/>
                <a:gd name="T22" fmla="*/ 359 w 1145"/>
                <a:gd name="T23" fmla="*/ 513 h 1145"/>
                <a:gd name="T24" fmla="*/ 293 w 1145"/>
                <a:gd name="T25" fmla="*/ 513 h 1145"/>
                <a:gd name="T26" fmla="*/ 513 w 1145"/>
                <a:gd name="T27" fmla="*/ 293 h 1145"/>
                <a:gd name="T28" fmla="*/ 513 w 1145"/>
                <a:gd name="T29" fmla="*/ 359 h 1145"/>
                <a:gd name="T30" fmla="*/ 633 w 1145"/>
                <a:gd name="T31" fmla="*/ 359 h 1145"/>
                <a:gd name="T32" fmla="*/ 633 w 1145"/>
                <a:gd name="T33" fmla="*/ 293 h 1145"/>
                <a:gd name="T34" fmla="*/ 853 w 1145"/>
                <a:gd name="T35" fmla="*/ 513 h 1145"/>
                <a:gd name="T36" fmla="*/ 787 w 1145"/>
                <a:gd name="T37" fmla="*/ 513 h 1145"/>
                <a:gd name="T38" fmla="*/ 787 w 1145"/>
                <a:gd name="T39" fmla="*/ 633 h 1145"/>
                <a:gd name="T40" fmla="*/ 853 w 1145"/>
                <a:gd name="T41" fmla="*/ 633 h 1145"/>
                <a:gd name="T42" fmla="*/ 633 w 1145"/>
                <a:gd name="T43" fmla="*/ 853 h 1145"/>
                <a:gd name="T44" fmla="*/ 975 w 1145"/>
                <a:gd name="T45" fmla="*/ 513 h 1145"/>
                <a:gd name="T46" fmla="*/ 633 w 1145"/>
                <a:gd name="T47" fmla="*/ 171 h 1145"/>
                <a:gd name="T48" fmla="*/ 633 w 1145"/>
                <a:gd name="T49" fmla="*/ 0 h 1145"/>
                <a:gd name="T50" fmla="*/ 513 w 1145"/>
                <a:gd name="T51" fmla="*/ 0 h 1145"/>
                <a:gd name="T52" fmla="*/ 513 w 1145"/>
                <a:gd name="T53" fmla="*/ 171 h 1145"/>
                <a:gd name="T54" fmla="*/ 171 w 1145"/>
                <a:gd name="T55" fmla="*/ 513 h 1145"/>
                <a:gd name="T56" fmla="*/ 0 w 1145"/>
                <a:gd name="T57" fmla="*/ 513 h 1145"/>
                <a:gd name="T58" fmla="*/ 0 w 1145"/>
                <a:gd name="T59" fmla="*/ 633 h 1145"/>
                <a:gd name="T60" fmla="*/ 171 w 1145"/>
                <a:gd name="T61" fmla="*/ 633 h 1145"/>
                <a:gd name="T62" fmla="*/ 513 w 1145"/>
                <a:gd name="T63" fmla="*/ 975 h 1145"/>
                <a:gd name="T64" fmla="*/ 513 w 1145"/>
                <a:gd name="T65" fmla="*/ 1145 h 1145"/>
                <a:gd name="T66" fmla="*/ 633 w 1145"/>
                <a:gd name="T67" fmla="*/ 1145 h 1145"/>
                <a:gd name="T68" fmla="*/ 633 w 1145"/>
                <a:gd name="T69" fmla="*/ 975 h 1145"/>
                <a:gd name="T70" fmla="*/ 975 w 1145"/>
                <a:gd name="T71" fmla="*/ 633 h 1145"/>
                <a:gd name="T72" fmla="*/ 1145 w 1145"/>
                <a:gd name="T73" fmla="*/ 633 h 1145"/>
                <a:gd name="T74" fmla="*/ 1145 w 1145"/>
                <a:gd name="T75" fmla="*/ 513 h 1145"/>
                <a:gd name="T76" fmla="*/ 975 w 1145"/>
                <a:gd name="T77" fmla="*/ 51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355" y="2504265"/>
            <a:ext cx="12001016" cy="4368809"/>
          </a:xfrm>
          <a:prstGeom prst="rect">
            <a:avLst/>
          </a:prstGeom>
        </p:spPr>
      </p:pic>
    </p:spTree>
    <p:extLst>
      <p:ext uri="{BB962C8B-B14F-4D97-AF65-F5344CB8AC3E}">
        <p14:creationId xmlns:p14="http://schemas.microsoft.com/office/powerpoint/2010/main" val="4293598512"/>
      </p:ext>
    </p:extLst>
  </p:cSld>
  <p:clrMapOvr>
    <a:masterClrMapping/>
  </p:clrMapOvr>
  <mc:AlternateContent xmlns:mc="http://schemas.openxmlformats.org/markup-compatibility/2006" xmlns:p14="http://schemas.microsoft.com/office/powerpoint/2010/main">
    <mc:Choice Requires="p14">
      <p:transition p14:dur="0" advClick="0" advTm="2152"/>
    </mc:Choice>
    <mc:Fallback xmlns="">
      <p:transition advClick="0" advTm="2152"/>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additive="base">
                                        <p:cTn id="7" dur="500" fill="hold"/>
                                        <p:tgtEl>
                                          <p:spTgt spid="21510"/>
                                        </p:tgtEl>
                                        <p:attrNameLst>
                                          <p:attrName>ppt_x</p:attrName>
                                        </p:attrNameLst>
                                      </p:cBhvr>
                                      <p:tavLst>
                                        <p:tav tm="0">
                                          <p:val>
                                            <p:strVal val="1+#ppt_w/2"/>
                                          </p:val>
                                        </p:tav>
                                        <p:tav tm="100000">
                                          <p:val>
                                            <p:strVal val="#ppt_x"/>
                                          </p:val>
                                        </p:tav>
                                      </p:tavLst>
                                    </p:anim>
                                    <p:anim calcmode="lin" valueType="num">
                                      <p:cBhvr additive="base">
                                        <p:cTn id="8" dur="500" fill="hold"/>
                                        <p:tgtEl>
                                          <p:spTgt spid="215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21511"/>
                                        </p:tgtEl>
                                        <p:attrNameLst>
                                          <p:attrName>style.visibility</p:attrName>
                                        </p:attrNameLst>
                                      </p:cBhvr>
                                      <p:to>
                                        <p:strVal val="visible"/>
                                      </p:to>
                                    </p:set>
                                    <p:anim calcmode="lin" valueType="num">
                                      <p:cBhvr>
                                        <p:cTn id="12" dur="300" fill="hold"/>
                                        <p:tgtEl>
                                          <p:spTgt spid="21511"/>
                                        </p:tgtEl>
                                        <p:attrNameLst>
                                          <p:attrName>ppt_w</p:attrName>
                                        </p:attrNameLst>
                                      </p:cBhvr>
                                      <p:tavLst>
                                        <p:tav tm="0">
                                          <p:val>
                                            <p:fltVal val="0"/>
                                          </p:val>
                                        </p:tav>
                                        <p:tav tm="100000">
                                          <p:val>
                                            <p:strVal val="#ppt_w"/>
                                          </p:val>
                                        </p:tav>
                                      </p:tavLst>
                                    </p:anim>
                                    <p:anim calcmode="lin" valueType="num">
                                      <p:cBhvr>
                                        <p:cTn id="13" dur="300" fill="hold"/>
                                        <p:tgtEl>
                                          <p:spTgt spid="21511"/>
                                        </p:tgtEl>
                                        <p:attrNameLst>
                                          <p:attrName>ppt_h</p:attrName>
                                        </p:attrNameLst>
                                      </p:cBhvr>
                                      <p:tavLst>
                                        <p:tav tm="0">
                                          <p:val>
                                            <p:fltVal val="0"/>
                                          </p:val>
                                        </p:tav>
                                        <p:tav tm="100000">
                                          <p:val>
                                            <p:strVal val="#ppt_h"/>
                                          </p:val>
                                        </p:tav>
                                      </p:tavLst>
                                    </p:anim>
                                    <p:animEffect transition="in" filter="fade">
                                      <p:cBhvr>
                                        <p:cTn id="14" dur="300"/>
                                        <p:tgtEl>
                                          <p:spTgt spid="21511"/>
                                        </p:tgtEl>
                                      </p:cBhvr>
                                    </p:animEffect>
                                  </p:childTnLst>
                                </p:cTn>
                              </p:par>
                            </p:childTnLst>
                          </p:cTn>
                        </p:par>
                        <p:par>
                          <p:cTn id="15" fill="hold">
                            <p:stCondLst>
                              <p:cond delay="800"/>
                            </p:stCondLst>
                            <p:childTnLst>
                              <p:par>
                                <p:cTn id="16" presetID="21" presetClass="entr" presetSubtype="1"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F42F10E-B8C8-D791-89B8-B9762B20863E}"/>
              </a:ext>
            </a:extLst>
          </p:cNvPr>
          <p:cNvPicPr>
            <a:picLocks noChangeAspect="1"/>
          </p:cNvPicPr>
          <p:nvPr/>
        </p:nvPicPr>
        <p:blipFill>
          <a:blip r:embed="rId3"/>
          <a:stretch>
            <a:fillRect/>
          </a:stretch>
        </p:blipFill>
        <p:spPr>
          <a:xfrm>
            <a:off x="177899" y="1695990"/>
            <a:ext cx="5966134" cy="3357091"/>
          </a:xfrm>
          <a:prstGeom prst="rect">
            <a:avLst/>
          </a:prstGeom>
        </p:spPr>
      </p:pic>
      <p:sp>
        <p:nvSpPr>
          <p:cNvPr id="5" name="文本框 4">
            <a:extLst>
              <a:ext uri="{FF2B5EF4-FFF2-40B4-BE49-F238E27FC236}">
                <a16:creationId xmlns:a16="http://schemas.microsoft.com/office/drawing/2014/main" id="{96B4A749-91CB-AB3B-E9BA-44595B73F3C5}"/>
              </a:ext>
            </a:extLst>
          </p:cNvPr>
          <p:cNvSpPr txBox="1"/>
          <p:nvPr/>
        </p:nvSpPr>
        <p:spPr>
          <a:xfrm>
            <a:off x="523392" y="476672"/>
            <a:ext cx="6264696"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rPr>
              <a:t>Task Prioritizing phase</a:t>
            </a:r>
            <a:endParaRPr kumimoji="0" lang="zh-CN" altLang="en-US" sz="2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endParaRPr>
          </a:p>
        </p:txBody>
      </p:sp>
      <p:pic>
        <p:nvPicPr>
          <p:cNvPr id="6" name="图片 5">
            <a:extLst>
              <a:ext uri="{FF2B5EF4-FFF2-40B4-BE49-F238E27FC236}">
                <a16:creationId xmlns:a16="http://schemas.microsoft.com/office/drawing/2014/main" id="{6E4CB264-902B-38F8-F272-A2A6ED4537D0}"/>
              </a:ext>
            </a:extLst>
          </p:cNvPr>
          <p:cNvPicPr>
            <a:picLocks noChangeAspect="1"/>
          </p:cNvPicPr>
          <p:nvPr/>
        </p:nvPicPr>
        <p:blipFill>
          <a:blip r:embed="rId4"/>
          <a:stretch>
            <a:fillRect/>
          </a:stretch>
        </p:blipFill>
        <p:spPr>
          <a:xfrm>
            <a:off x="6458421" y="1608847"/>
            <a:ext cx="5468499" cy="3640305"/>
          </a:xfrm>
          <a:prstGeom prst="rect">
            <a:avLst/>
          </a:prstGeom>
        </p:spPr>
      </p:pic>
    </p:spTree>
    <p:extLst>
      <p:ext uri="{BB962C8B-B14F-4D97-AF65-F5344CB8AC3E}">
        <p14:creationId xmlns:p14="http://schemas.microsoft.com/office/powerpoint/2010/main" val="310788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D99DEBD-7EA0-AB4A-AA51-E3B56E4B1C5F}"/>
              </a:ext>
            </a:extLst>
          </p:cNvPr>
          <p:cNvPicPr>
            <a:picLocks noChangeAspect="1"/>
          </p:cNvPicPr>
          <p:nvPr/>
        </p:nvPicPr>
        <p:blipFill>
          <a:blip r:embed="rId3"/>
          <a:stretch>
            <a:fillRect/>
          </a:stretch>
        </p:blipFill>
        <p:spPr>
          <a:xfrm>
            <a:off x="8791682" y="709598"/>
            <a:ext cx="3386657" cy="5243856"/>
          </a:xfrm>
          <a:prstGeom prst="rect">
            <a:avLst/>
          </a:prstGeom>
        </p:spPr>
      </p:pic>
      <p:pic>
        <p:nvPicPr>
          <p:cNvPr id="6" name="图片 5">
            <a:extLst>
              <a:ext uri="{FF2B5EF4-FFF2-40B4-BE49-F238E27FC236}">
                <a16:creationId xmlns:a16="http://schemas.microsoft.com/office/drawing/2014/main" id="{CC13EE9F-769B-502F-B7B5-41733D46A976}"/>
              </a:ext>
            </a:extLst>
          </p:cNvPr>
          <p:cNvPicPr>
            <a:picLocks noChangeAspect="1"/>
          </p:cNvPicPr>
          <p:nvPr/>
        </p:nvPicPr>
        <p:blipFill>
          <a:blip r:embed="rId4"/>
          <a:stretch>
            <a:fillRect/>
          </a:stretch>
        </p:blipFill>
        <p:spPr>
          <a:xfrm>
            <a:off x="18424" y="897324"/>
            <a:ext cx="8956913" cy="3312368"/>
          </a:xfrm>
          <a:prstGeom prst="rect">
            <a:avLst/>
          </a:prstGeom>
        </p:spPr>
      </p:pic>
      <p:cxnSp>
        <p:nvCxnSpPr>
          <p:cNvPr id="8" name="直接箭头连接符 7">
            <a:extLst>
              <a:ext uri="{FF2B5EF4-FFF2-40B4-BE49-F238E27FC236}">
                <a16:creationId xmlns:a16="http://schemas.microsoft.com/office/drawing/2014/main" id="{D1F88266-8A57-E994-90DE-390D9B1ED98B}"/>
              </a:ext>
            </a:extLst>
          </p:cNvPr>
          <p:cNvCxnSpPr/>
          <p:nvPr/>
        </p:nvCxnSpPr>
        <p:spPr bwMode="auto">
          <a:xfrm flipH="1" flipV="1">
            <a:off x="6170389" y="2420888"/>
            <a:ext cx="3672408" cy="3024336"/>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77169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F3BA1BA-4B62-F548-0A9D-1BED6038BD54}"/>
              </a:ext>
            </a:extLst>
          </p:cNvPr>
          <p:cNvPicPr>
            <a:picLocks noChangeAspect="1"/>
          </p:cNvPicPr>
          <p:nvPr/>
        </p:nvPicPr>
        <p:blipFill>
          <a:blip r:embed="rId3"/>
          <a:stretch>
            <a:fillRect/>
          </a:stretch>
        </p:blipFill>
        <p:spPr>
          <a:xfrm>
            <a:off x="139353" y="69677"/>
            <a:ext cx="6406808" cy="2855267"/>
          </a:xfrm>
          <a:prstGeom prst="rect">
            <a:avLst/>
          </a:prstGeom>
        </p:spPr>
      </p:pic>
      <p:pic>
        <p:nvPicPr>
          <p:cNvPr id="7" name="图片 6">
            <a:extLst>
              <a:ext uri="{FF2B5EF4-FFF2-40B4-BE49-F238E27FC236}">
                <a16:creationId xmlns:a16="http://schemas.microsoft.com/office/drawing/2014/main" id="{261F3187-DEF9-493A-972B-9F4F6A019D04}"/>
              </a:ext>
            </a:extLst>
          </p:cNvPr>
          <p:cNvPicPr>
            <a:picLocks noChangeAspect="1"/>
          </p:cNvPicPr>
          <p:nvPr/>
        </p:nvPicPr>
        <p:blipFill>
          <a:blip r:embed="rId4"/>
          <a:stretch>
            <a:fillRect/>
          </a:stretch>
        </p:blipFill>
        <p:spPr>
          <a:xfrm>
            <a:off x="8338389" y="94499"/>
            <a:ext cx="3569105" cy="5660890"/>
          </a:xfrm>
          <a:prstGeom prst="rect">
            <a:avLst/>
          </a:prstGeom>
        </p:spPr>
      </p:pic>
      <p:pic>
        <p:nvPicPr>
          <p:cNvPr id="9" name="图片 8">
            <a:extLst>
              <a:ext uri="{FF2B5EF4-FFF2-40B4-BE49-F238E27FC236}">
                <a16:creationId xmlns:a16="http://schemas.microsoft.com/office/drawing/2014/main" id="{EBC9C0D2-4CB4-5882-E0BF-B2D35EA72D16}"/>
              </a:ext>
            </a:extLst>
          </p:cNvPr>
          <p:cNvPicPr>
            <a:picLocks noChangeAspect="1"/>
          </p:cNvPicPr>
          <p:nvPr/>
        </p:nvPicPr>
        <p:blipFill>
          <a:blip r:embed="rId5"/>
          <a:stretch>
            <a:fillRect/>
          </a:stretch>
        </p:blipFill>
        <p:spPr>
          <a:xfrm>
            <a:off x="139353" y="3068961"/>
            <a:ext cx="7969812" cy="3533176"/>
          </a:xfrm>
          <a:prstGeom prst="rect">
            <a:avLst/>
          </a:prstGeom>
        </p:spPr>
      </p:pic>
      <p:cxnSp>
        <p:nvCxnSpPr>
          <p:cNvPr id="11" name="直接箭头连接符 10">
            <a:extLst>
              <a:ext uri="{FF2B5EF4-FFF2-40B4-BE49-F238E27FC236}">
                <a16:creationId xmlns:a16="http://schemas.microsoft.com/office/drawing/2014/main" id="{5BBD0864-7282-9B56-0998-05CF822E8B10}"/>
              </a:ext>
            </a:extLst>
          </p:cNvPr>
          <p:cNvCxnSpPr/>
          <p:nvPr/>
        </p:nvCxnSpPr>
        <p:spPr bwMode="auto">
          <a:xfrm flipH="1">
            <a:off x="3342757" y="692696"/>
            <a:ext cx="6788072" cy="4032448"/>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F42BD52-2EBF-F5ED-09FB-53F17579292C}"/>
              </a:ext>
            </a:extLst>
          </p:cNvPr>
          <p:cNvCxnSpPr/>
          <p:nvPr/>
        </p:nvCxnSpPr>
        <p:spPr bwMode="auto">
          <a:xfrm flipH="1">
            <a:off x="5882357" y="3284984"/>
            <a:ext cx="3672408" cy="17281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42137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9A524B-0544-71A8-5E24-FA069B227A75}"/>
              </a:ext>
            </a:extLst>
          </p:cNvPr>
          <p:cNvPicPr>
            <a:picLocks noChangeAspect="1"/>
          </p:cNvPicPr>
          <p:nvPr/>
        </p:nvPicPr>
        <p:blipFill>
          <a:blip r:embed="rId2"/>
          <a:stretch>
            <a:fillRect/>
          </a:stretch>
        </p:blipFill>
        <p:spPr>
          <a:xfrm>
            <a:off x="553765" y="1838543"/>
            <a:ext cx="4464496" cy="3636535"/>
          </a:xfrm>
          <a:prstGeom prst="rect">
            <a:avLst/>
          </a:prstGeom>
        </p:spPr>
      </p:pic>
      <p:sp>
        <p:nvSpPr>
          <p:cNvPr id="8" name="箭头: 右 7">
            <a:extLst>
              <a:ext uri="{FF2B5EF4-FFF2-40B4-BE49-F238E27FC236}">
                <a16:creationId xmlns:a16="http://schemas.microsoft.com/office/drawing/2014/main" id="{05E9CE9D-785A-1CB8-D279-F7B10C08DBD3}"/>
              </a:ext>
            </a:extLst>
          </p:cNvPr>
          <p:cNvSpPr/>
          <p:nvPr/>
        </p:nvSpPr>
        <p:spPr bwMode="auto">
          <a:xfrm>
            <a:off x="5170622" y="3296770"/>
            <a:ext cx="1440160" cy="72008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pic>
        <p:nvPicPr>
          <p:cNvPr id="10" name="图片 9">
            <a:extLst>
              <a:ext uri="{FF2B5EF4-FFF2-40B4-BE49-F238E27FC236}">
                <a16:creationId xmlns:a16="http://schemas.microsoft.com/office/drawing/2014/main" id="{3077562F-FBD2-CB3B-8A41-5B90F29E6167}"/>
              </a:ext>
            </a:extLst>
          </p:cNvPr>
          <p:cNvPicPr>
            <a:picLocks noChangeAspect="1"/>
          </p:cNvPicPr>
          <p:nvPr/>
        </p:nvPicPr>
        <p:blipFill>
          <a:blip r:embed="rId3"/>
          <a:stretch>
            <a:fillRect/>
          </a:stretch>
        </p:blipFill>
        <p:spPr>
          <a:xfrm>
            <a:off x="6674445" y="2060848"/>
            <a:ext cx="5403649" cy="3130685"/>
          </a:xfrm>
          <a:prstGeom prst="rect">
            <a:avLst/>
          </a:prstGeom>
        </p:spPr>
      </p:pic>
    </p:spTree>
    <p:extLst>
      <p:ext uri="{BB962C8B-B14F-4D97-AF65-F5344CB8AC3E}">
        <p14:creationId xmlns:p14="http://schemas.microsoft.com/office/powerpoint/2010/main" val="702889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7651" name="TextBox 6"/>
          <p:cNvSpPr txBox="1">
            <a:spLocks noChangeArrowheads="1"/>
          </p:cNvSpPr>
          <p:nvPr/>
        </p:nvSpPr>
        <p:spPr bwMode="auto">
          <a:xfrm>
            <a:off x="3416300" y="1412776"/>
            <a:ext cx="72185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PPTS —— Task Prioritizing phase</a:t>
            </a:r>
            <a:endParaRPr kumimoji="0" lang="zh-CN" altLang="en-US"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cxnSp>
        <p:nvCxnSpPr>
          <p:cNvPr id="27654" name="直接连接符 10"/>
          <p:cNvCxnSpPr>
            <a:cxnSpLocks noChangeShapeType="1"/>
          </p:cNvCxnSpPr>
          <p:nvPr/>
        </p:nvCxnSpPr>
        <p:spPr bwMode="auto">
          <a:xfrm flipH="1">
            <a:off x="3576638" y="2522438"/>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655" name="Group 7"/>
          <p:cNvGrpSpPr>
            <a:grpSpLocks/>
          </p:cNvGrpSpPr>
          <p:nvPr/>
        </p:nvGrpSpPr>
        <p:grpSpPr bwMode="auto">
          <a:xfrm>
            <a:off x="1312863" y="1461988"/>
            <a:ext cx="2093912" cy="2122488"/>
            <a:chOff x="0" y="0"/>
            <a:chExt cx="2093913" cy="2122488"/>
          </a:xfrm>
        </p:grpSpPr>
        <p:sp>
          <p:nvSpPr>
            <p:cNvPr id="27656"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7" name="Freeform 6"/>
            <p:cNvSpPr>
              <a:spLocks noEditPoints="1"/>
            </p:cNvSpPr>
            <p:nvPr/>
          </p:nvSpPr>
          <p:spPr bwMode="auto">
            <a:xfrm>
              <a:off x="337980" y="335866"/>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315" y="2458968"/>
            <a:ext cx="12001016" cy="4368809"/>
          </a:xfrm>
          <a:prstGeom prst="rect">
            <a:avLst/>
          </a:prstGeom>
        </p:spPr>
      </p:pic>
    </p:spTree>
    <p:extLst>
      <p:ext uri="{BB962C8B-B14F-4D97-AF65-F5344CB8AC3E}">
        <p14:creationId xmlns:p14="http://schemas.microsoft.com/office/powerpoint/2010/main" val="3753959521"/>
      </p:ext>
    </p:extLst>
  </p:cSld>
  <p:clrMapOvr>
    <a:masterClrMapping/>
  </p:clrMapOvr>
  <mc:AlternateContent xmlns:mc="http://schemas.openxmlformats.org/markup-compatibility/2006" xmlns:p14="http://schemas.microsoft.com/office/powerpoint/2010/main">
    <mc:Choice Requires="p14">
      <p:transition p14:dur="0" advClick="0" advTm="4272"/>
    </mc:Choice>
    <mc:Fallback xmlns="">
      <p:transition advClick="0" advTm="4272"/>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7654"/>
                                        </p:tgtEl>
                                        <p:attrNameLst>
                                          <p:attrName>style.visibility</p:attrName>
                                        </p:attrNameLst>
                                      </p:cBhvr>
                                      <p:to>
                                        <p:strVal val="visible"/>
                                      </p:to>
                                    </p:set>
                                    <p:anim calcmode="lin" valueType="num">
                                      <p:cBhvr additive="base">
                                        <p:cTn id="7" dur="500" fill="hold"/>
                                        <p:tgtEl>
                                          <p:spTgt spid="27654"/>
                                        </p:tgtEl>
                                        <p:attrNameLst>
                                          <p:attrName>ppt_x</p:attrName>
                                        </p:attrNameLst>
                                      </p:cBhvr>
                                      <p:tavLst>
                                        <p:tav tm="0">
                                          <p:val>
                                            <p:strVal val="1+#ppt_w/2"/>
                                          </p:val>
                                        </p:tav>
                                        <p:tav tm="100000">
                                          <p:val>
                                            <p:strVal val="#ppt_x"/>
                                          </p:val>
                                        </p:tav>
                                      </p:tavLst>
                                    </p:anim>
                                    <p:anim calcmode="lin" valueType="num">
                                      <p:cBhvr additive="base">
                                        <p:cTn id="8" dur="500" fill="hold"/>
                                        <p:tgtEl>
                                          <p:spTgt spid="2765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27655"/>
                                        </p:tgtEl>
                                        <p:attrNameLst>
                                          <p:attrName>style.visibility</p:attrName>
                                        </p:attrNameLst>
                                      </p:cBhvr>
                                      <p:to>
                                        <p:strVal val="visible"/>
                                      </p:to>
                                    </p:set>
                                    <p:anim calcmode="lin" valueType="num">
                                      <p:cBhvr>
                                        <p:cTn id="12" dur="300" fill="hold"/>
                                        <p:tgtEl>
                                          <p:spTgt spid="27655"/>
                                        </p:tgtEl>
                                        <p:attrNameLst>
                                          <p:attrName>ppt_w</p:attrName>
                                        </p:attrNameLst>
                                      </p:cBhvr>
                                      <p:tavLst>
                                        <p:tav tm="0">
                                          <p:val>
                                            <p:fltVal val="0"/>
                                          </p:val>
                                        </p:tav>
                                        <p:tav tm="100000">
                                          <p:val>
                                            <p:strVal val="#ppt_w"/>
                                          </p:val>
                                        </p:tav>
                                      </p:tavLst>
                                    </p:anim>
                                    <p:anim calcmode="lin" valueType="num">
                                      <p:cBhvr>
                                        <p:cTn id="13" dur="300" fill="hold"/>
                                        <p:tgtEl>
                                          <p:spTgt spid="27655"/>
                                        </p:tgtEl>
                                        <p:attrNameLst>
                                          <p:attrName>ppt_h</p:attrName>
                                        </p:attrNameLst>
                                      </p:cBhvr>
                                      <p:tavLst>
                                        <p:tav tm="0">
                                          <p:val>
                                            <p:fltVal val="0"/>
                                          </p:val>
                                        </p:tav>
                                        <p:tav tm="100000">
                                          <p:val>
                                            <p:strVal val="#ppt_h"/>
                                          </p:val>
                                        </p:tav>
                                      </p:tavLst>
                                    </p:anim>
                                    <p:animEffect transition="in" filter="fade">
                                      <p:cBhvr>
                                        <p:cTn id="14" dur="300"/>
                                        <p:tgtEl>
                                          <p:spTgt spid="27655"/>
                                        </p:tgtEl>
                                      </p:cBhvr>
                                    </p:animEffect>
                                  </p:childTnLst>
                                </p:cTn>
                              </p:par>
                            </p:childTnLst>
                          </p:cTn>
                        </p:par>
                        <p:par>
                          <p:cTn id="15" fill="hold">
                            <p:stCondLst>
                              <p:cond delay="800"/>
                            </p:stCondLst>
                            <p:childTnLst>
                              <p:par>
                                <p:cTn id="16" presetID="21" presetClass="entr" presetSubtype="1"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76"/>
          <p:cNvSpPr txBox="1">
            <a:spLocks noChangeArrowheads="1"/>
          </p:cNvSpPr>
          <p:nvPr/>
        </p:nvSpPr>
        <p:spPr bwMode="auto">
          <a:xfrm>
            <a:off x="1185863" y="171450"/>
            <a:ext cx="45143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What does priority composed of</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8675"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8676"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7" name="AutoShape 7"/>
          <p:cNvSpPr>
            <a:spLocks noChangeArrowheads="1"/>
          </p:cNvSpPr>
          <p:nvPr/>
        </p:nvSpPr>
        <p:spPr bwMode="auto">
          <a:xfrm>
            <a:off x="3963988" y="3603625"/>
            <a:ext cx="1517650" cy="1323975"/>
          </a:xfrm>
          <a:prstGeom prst="hexagon">
            <a:avLst>
              <a:gd name="adj" fmla="val 28652"/>
              <a:gd name="vf" fmla="val 115470"/>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2" eaLnBrk="1" hangingPunct="1"/>
            <a:r>
              <a:rPr lang="en-US" dirty="0">
                <a:sym typeface="微软雅黑" panose="020B0503020204020204" pitchFamily="34" charset="-122"/>
              </a:rPr>
              <a:t> </a:t>
            </a:r>
            <a:endParaRPr lang="zh-CN" altLang="en-US" dirty="0"/>
          </a:p>
        </p:txBody>
      </p:sp>
      <p:sp>
        <p:nvSpPr>
          <p:cNvPr id="28678" name="AutoShape 8"/>
          <p:cNvSpPr>
            <a:spLocks noChangeArrowheads="1"/>
          </p:cNvSpPr>
          <p:nvPr/>
        </p:nvSpPr>
        <p:spPr bwMode="auto">
          <a:xfrm>
            <a:off x="6529388" y="3152775"/>
            <a:ext cx="2600325" cy="2216150"/>
          </a:xfrm>
          <a:prstGeom prst="hexagon">
            <a:avLst>
              <a:gd name="adj" fmla="val 29334"/>
              <a:gd name="vf" fmla="val 11547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8F8F8"/>
              </a:solidFill>
              <a:ea typeface="微软雅黑" panose="020B0503020204020204" pitchFamily="34" charset="-122"/>
              <a:sym typeface="微软雅黑" panose="020B0503020204020204" pitchFamily="34" charset="-122"/>
            </a:endParaRPr>
          </a:p>
        </p:txBody>
      </p:sp>
      <p:cxnSp>
        <p:nvCxnSpPr>
          <p:cNvPr id="28679" name="AutoShape 9"/>
          <p:cNvCxnSpPr>
            <a:cxnSpLocks noChangeShapeType="1"/>
            <a:stCxn id="28677" idx="2"/>
            <a:endCxn id="28678" idx="2"/>
          </p:cNvCxnSpPr>
          <p:nvPr/>
        </p:nvCxnSpPr>
        <p:spPr bwMode="auto">
          <a:xfrm>
            <a:off x="4711700" y="4254500"/>
            <a:ext cx="1819275" cy="6350"/>
          </a:xfrm>
          <a:prstGeom prst="straightConnector1">
            <a:avLst/>
          </a:prstGeom>
          <a:noFill/>
          <a:ln w="38100" cmpd="sng">
            <a:solidFill>
              <a:srgbClr val="333333"/>
            </a:solidFill>
            <a:round/>
            <a:headEnd/>
            <a:tailEnd type="triangle" w="med" len="med"/>
          </a:ln>
          <a:extLst>
            <a:ext uri="{909E8E84-426E-40DD-AFC4-6F175D3DCCD1}">
              <a14:hiddenFill xmlns:a14="http://schemas.microsoft.com/office/drawing/2010/main">
                <a:noFill/>
              </a14:hiddenFill>
            </a:ext>
          </a:extLst>
        </p:spPr>
      </p:cxnSp>
      <p:sp>
        <p:nvSpPr>
          <p:cNvPr id="28680" name="TextBox 147"/>
          <p:cNvSpPr>
            <a:spLocks noChangeArrowheads="1"/>
          </p:cNvSpPr>
          <p:nvPr/>
        </p:nvSpPr>
        <p:spPr bwMode="auto">
          <a:xfrm>
            <a:off x="6661150" y="4014788"/>
            <a:ext cx="2268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pPr>
            <a:r>
              <a:rPr lang="en-US" altLang="zh-CN" sz="20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Priority</a:t>
            </a:r>
            <a:endParaRPr lang="zh-CN" altLang="en-US" sz="2000" b="1" dirty="0">
              <a:solidFill>
                <a:srgbClr val="F8F8F8"/>
              </a:solidFill>
            </a:endParaRPr>
          </a:p>
        </p:txBody>
      </p:sp>
      <p:sp>
        <p:nvSpPr>
          <p:cNvPr id="28682" name="AutoShape 1"/>
          <p:cNvSpPr>
            <a:spLocks noChangeArrowheads="1"/>
          </p:cNvSpPr>
          <p:nvPr/>
        </p:nvSpPr>
        <p:spPr bwMode="auto">
          <a:xfrm>
            <a:off x="2741613" y="1516063"/>
            <a:ext cx="1517650" cy="1323975"/>
          </a:xfrm>
          <a:prstGeom prst="hexagon">
            <a:avLst>
              <a:gd name="adj" fmla="val 28652"/>
              <a:gd name="vf" fmla="val 115470"/>
            </a:avLst>
          </a:prstGeom>
          <a:noFill/>
          <a:ln w="25400"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buFont typeface="Wingdings" panose="05000000000000000000" pitchFamily="2" charset="2"/>
              <a:buChar char="u"/>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5" name="AutoShape 4"/>
          <p:cNvSpPr>
            <a:spLocks noChangeArrowheads="1"/>
          </p:cNvSpPr>
          <p:nvPr/>
        </p:nvSpPr>
        <p:spPr bwMode="auto">
          <a:xfrm>
            <a:off x="3965575" y="2200275"/>
            <a:ext cx="1517650" cy="1323975"/>
          </a:xfrm>
          <a:prstGeom prst="hexagon">
            <a:avLst>
              <a:gd name="adj" fmla="val 28652"/>
              <a:gd name="vf" fmla="val 115470"/>
            </a:avLst>
          </a:prstGeom>
          <a:noFill/>
          <a:ln w="25400"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buFont typeface="Wingdings" panose="05000000000000000000" pitchFamily="2" charset="2"/>
              <a:buChar char="u"/>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8" name="AutoShape 2"/>
          <p:cNvSpPr>
            <a:spLocks noChangeArrowheads="1"/>
          </p:cNvSpPr>
          <p:nvPr/>
        </p:nvSpPr>
        <p:spPr bwMode="auto">
          <a:xfrm>
            <a:off x="1517650" y="2200275"/>
            <a:ext cx="1517650" cy="1323975"/>
          </a:xfrm>
          <a:prstGeom prst="hexagon">
            <a:avLst>
              <a:gd name="adj" fmla="val 28652"/>
              <a:gd name="vf" fmla="val 115470"/>
            </a:avLst>
          </a:prstGeom>
          <a:noFill/>
          <a:ln w="25400"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buFont typeface="Wingdings" panose="05000000000000000000" pitchFamily="2" charset="2"/>
              <a:buChar char="u"/>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91" name="AutoShape 3"/>
          <p:cNvSpPr>
            <a:spLocks noChangeArrowheads="1"/>
          </p:cNvSpPr>
          <p:nvPr/>
        </p:nvSpPr>
        <p:spPr bwMode="auto">
          <a:xfrm>
            <a:off x="1517650" y="3603625"/>
            <a:ext cx="1517650" cy="1323975"/>
          </a:xfrm>
          <a:prstGeom prst="hexagon">
            <a:avLst>
              <a:gd name="adj" fmla="val 28652"/>
              <a:gd name="vf" fmla="val 115470"/>
            </a:avLst>
          </a:prstGeom>
          <a:noFill/>
          <a:ln w="25400"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buFont typeface="Wingdings" panose="05000000000000000000" pitchFamily="2" charset="2"/>
              <a:buChar char="u"/>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94" name="AutoShape 6"/>
          <p:cNvSpPr>
            <a:spLocks noChangeArrowheads="1"/>
          </p:cNvSpPr>
          <p:nvPr/>
        </p:nvSpPr>
        <p:spPr bwMode="auto">
          <a:xfrm>
            <a:off x="2741613" y="4324350"/>
            <a:ext cx="1517650" cy="1323975"/>
          </a:xfrm>
          <a:prstGeom prst="hexagon">
            <a:avLst>
              <a:gd name="adj" fmla="val 28652"/>
              <a:gd name="vf" fmla="val 115470"/>
            </a:avLst>
          </a:prstGeom>
          <a:noFill/>
          <a:ln w="25400"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buFont typeface="Wingdings" panose="05000000000000000000" pitchFamily="2" charset="2"/>
              <a:buChar char="u"/>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97" name="TextBox 61"/>
          <p:cNvSpPr txBox="1">
            <a:spLocks noChangeArrowheads="1"/>
          </p:cNvSpPr>
          <p:nvPr/>
        </p:nvSpPr>
        <p:spPr bwMode="auto">
          <a:xfrm>
            <a:off x="6026373" y="1614456"/>
            <a:ext cx="566154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a:solidFill>
                  <a:schemeClr val="bg1"/>
                </a:solidFill>
                <a:latin typeface="微软雅黑" panose="020B0503020204020204" pitchFamily="34" charset="-122"/>
                <a:ea typeface="微软雅黑" panose="020B0503020204020204" pitchFamily="34" charset="-122"/>
              </a:rPr>
              <a:t>rank</a:t>
            </a:r>
            <a:r>
              <a:rPr lang="en-US" altLang="zh-CN" sz="2400" b="1" baseline="-25000" dirty="0">
                <a:solidFill>
                  <a:schemeClr val="bg1"/>
                </a:solidFill>
                <a:latin typeface="微软雅黑" panose="020B0503020204020204" pitchFamily="34" charset="-122"/>
                <a:ea typeface="微软雅黑" panose="020B0503020204020204" pitchFamily="34" charset="-122"/>
              </a:rPr>
              <a:t>pcm</a:t>
            </a:r>
            <a:r>
              <a:rPr lang="en-US" altLang="zh-CN" sz="2400" b="1" dirty="0">
                <a:solidFill>
                  <a:schemeClr val="bg1"/>
                </a:solidFill>
                <a:latin typeface="微软雅黑" panose="020B0503020204020204" pitchFamily="34" charset="-122"/>
                <a:ea typeface="微软雅黑" panose="020B0503020204020204" pitchFamily="34" charset="-122"/>
              </a:rPr>
              <a:t> decides Priority</a:t>
            </a:r>
            <a:endParaRPr lang="zh-CN" altLang="en-US" sz="2400" b="1" baseline="-25000" dirty="0">
              <a:solidFill>
                <a:schemeClr val="bg1"/>
              </a:solidFill>
              <a:latin typeface="微软雅黑" panose="020B0503020204020204" pitchFamily="34" charset="-122"/>
              <a:ea typeface="微软雅黑" panose="020B0503020204020204" pitchFamily="34" charset="-122"/>
            </a:endParaRPr>
          </a:p>
        </p:txBody>
      </p:sp>
      <p:grpSp>
        <p:nvGrpSpPr>
          <p:cNvPr id="2" name="Group 12">
            <a:extLst>
              <a:ext uri="{FF2B5EF4-FFF2-40B4-BE49-F238E27FC236}">
                <a16:creationId xmlns:a16="http://schemas.microsoft.com/office/drawing/2014/main" id="{27324C15-58A5-5D41-324C-48C5DDC3C0D0}"/>
              </a:ext>
            </a:extLst>
          </p:cNvPr>
          <p:cNvGrpSpPr>
            <a:grpSpLocks/>
          </p:cNvGrpSpPr>
          <p:nvPr/>
        </p:nvGrpSpPr>
        <p:grpSpPr bwMode="auto">
          <a:xfrm>
            <a:off x="2747341" y="2919413"/>
            <a:ext cx="1517650" cy="1323975"/>
            <a:chOff x="0" y="0"/>
            <a:chExt cx="1517650" cy="1323975"/>
          </a:xfrm>
        </p:grpSpPr>
        <p:sp>
          <p:nvSpPr>
            <p:cNvPr id="3" name="AutoShape 4">
              <a:extLst>
                <a:ext uri="{FF2B5EF4-FFF2-40B4-BE49-F238E27FC236}">
                  <a16:creationId xmlns:a16="http://schemas.microsoft.com/office/drawing/2014/main" id="{B1041EFE-EBD1-7C62-734B-6AEA92587ECF}"/>
                </a:ext>
              </a:extLst>
            </p:cNvPr>
            <p:cNvSpPr>
              <a:spLocks noChangeArrowheads="1"/>
            </p:cNvSpPr>
            <p:nvPr/>
          </p:nvSpPr>
          <p:spPr bwMode="auto">
            <a:xfrm>
              <a:off x="0" y="0"/>
              <a:ext cx="1517650" cy="1323975"/>
            </a:xfrm>
            <a:prstGeom prst="hexagon">
              <a:avLst>
                <a:gd name="adj" fmla="val 28652"/>
                <a:gd name="vf" fmla="val 115470"/>
              </a:avLst>
            </a:prstGeom>
            <a:noFill/>
            <a:ln w="25400"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buFont typeface="Wingdings" panose="05000000000000000000" pitchFamily="2" charset="2"/>
                <a:buChar char="u"/>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TextBox 147">
              <a:extLst>
                <a:ext uri="{FF2B5EF4-FFF2-40B4-BE49-F238E27FC236}">
                  <a16:creationId xmlns:a16="http://schemas.microsoft.com/office/drawing/2014/main" id="{500785F2-2BAB-C7BA-708C-86B9235570FD}"/>
                </a:ext>
              </a:extLst>
            </p:cNvPr>
            <p:cNvSpPr>
              <a:spLocks noChangeArrowheads="1"/>
            </p:cNvSpPr>
            <p:nvPr/>
          </p:nvSpPr>
          <p:spPr bwMode="auto">
            <a:xfrm>
              <a:off x="224460" y="511590"/>
              <a:ext cx="105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pPr>
              <a:r>
                <a:rPr lang="en-US" altLang="zh-CN" sz="1400" i="1" dirty="0">
                  <a:solidFill>
                    <a:srgbClr val="2B2E30"/>
                  </a:solidFill>
                  <a:latin typeface="微软雅黑" panose="020B0503020204020204" pitchFamily="34" charset="-122"/>
                  <a:ea typeface="微软雅黑" panose="020B0503020204020204" pitchFamily="34" charset="-122"/>
                  <a:sym typeface="微软雅黑" panose="020B0503020204020204" pitchFamily="34" charset="-122"/>
                </a:rPr>
                <a:t>rank</a:t>
              </a:r>
              <a:r>
                <a:rPr lang="en-US" altLang="zh-CN" sz="1400" i="1" baseline="-25000" dirty="0">
                  <a:solidFill>
                    <a:srgbClr val="2B2E30"/>
                  </a:solidFill>
                  <a:latin typeface="微软雅黑" panose="020B0503020204020204" pitchFamily="34" charset="-122"/>
                  <a:ea typeface="微软雅黑" panose="020B0503020204020204" pitchFamily="34" charset="-122"/>
                  <a:sym typeface="微软雅黑" panose="020B0503020204020204" pitchFamily="34" charset="-122"/>
                </a:rPr>
                <a:t>pcm</a:t>
              </a:r>
              <a:endParaRPr lang="zh-CN" altLang="en-US" i="1" dirty="0">
                <a:solidFill>
                  <a:srgbClr val="2B2E30"/>
                </a:solidFill>
              </a:endParaRPr>
            </a:p>
          </p:txBody>
        </p:sp>
      </p:grpSp>
    </p:spTree>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additive="base">
                                        <p:cTn id="7" dur="500" fill="hold"/>
                                        <p:tgtEl>
                                          <p:spTgt spid="28675"/>
                                        </p:tgtEl>
                                        <p:attrNameLst>
                                          <p:attrName>ppt_x</p:attrName>
                                        </p:attrNameLst>
                                      </p:cBhvr>
                                      <p:tavLst>
                                        <p:tav tm="0">
                                          <p:val>
                                            <p:strVal val="1+#ppt_w/2"/>
                                          </p:val>
                                        </p:tav>
                                        <p:tav tm="100000">
                                          <p:val>
                                            <p:strVal val="#ppt_x"/>
                                          </p:val>
                                        </p:tav>
                                      </p:tavLst>
                                    </p:anim>
                                    <p:anim calcmode="lin" valueType="num">
                                      <p:cBhvr additive="base">
                                        <p:cTn id="8" dur="500" fill="hold"/>
                                        <p:tgtEl>
                                          <p:spTgt spid="28675"/>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8676"/>
                                        </p:tgtEl>
                                        <p:attrNameLst>
                                          <p:attrName>style.visibility</p:attrName>
                                        </p:attrNameLst>
                                      </p:cBhvr>
                                      <p:to>
                                        <p:strVal val="visible"/>
                                      </p:to>
                                    </p:set>
                                    <p:animEffect transition="in" filter="wipe(right)">
                                      <p:cBhvr>
                                        <p:cTn id="11" dur="500"/>
                                        <p:tgtEl>
                                          <p:spTgt spid="28676"/>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8674"/>
                                        </p:tgtEl>
                                        <p:attrNameLst>
                                          <p:attrName>style.visibility</p:attrName>
                                        </p:attrNameLst>
                                      </p:cBhvr>
                                      <p:to>
                                        <p:strVal val="visible"/>
                                      </p:to>
                                    </p:set>
                                    <p:anim calcmode="lin" valueType="num">
                                      <p:cBhvr>
                                        <p:cTn id="15" dur="400" fill="hold"/>
                                        <p:tgtEl>
                                          <p:spTgt spid="28674"/>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8674"/>
                                        </p:tgtEl>
                                        <p:attrNameLst>
                                          <p:attrName>ppt_y</p:attrName>
                                        </p:attrNameLst>
                                      </p:cBhvr>
                                      <p:tavLst>
                                        <p:tav tm="0">
                                          <p:val>
                                            <p:strVal val="#ppt_y"/>
                                          </p:val>
                                        </p:tav>
                                        <p:tav tm="100000">
                                          <p:val>
                                            <p:strVal val="#ppt_y"/>
                                          </p:val>
                                        </p:tav>
                                      </p:tavLst>
                                    </p:anim>
                                    <p:anim calcmode="lin" valueType="num">
                                      <p:cBhvr>
                                        <p:cTn id="17" dur="400" fill="hold"/>
                                        <p:tgtEl>
                                          <p:spTgt spid="28674"/>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867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8674"/>
                                        </p:tgtEl>
                                      </p:cBhvr>
                                    </p:animEffect>
                                  </p:childTnLst>
                                </p:cTn>
                              </p:par>
                            </p:childTnLst>
                          </p:cTn>
                        </p:par>
                        <p:par>
                          <p:cTn id="20" fill="hold" nodeType="afterGroup">
                            <p:stCondLst>
                              <p:cond delay="2000"/>
                            </p:stCondLst>
                            <p:childTnLst>
                              <p:par>
                                <p:cTn id="21" presetID="1" presetClass="entr" presetSubtype="0" fill="hold" grpId="1" nodeType="afterEffect">
                                  <p:stCondLst>
                                    <p:cond delay="0"/>
                                  </p:stCondLst>
                                  <p:childTnLst>
                                    <p:set>
                                      <p:cBhvr>
                                        <p:cTn id="22" dur="1" fill="hold">
                                          <p:stCondLst>
                                            <p:cond delay="0"/>
                                          </p:stCondLst>
                                        </p:cTn>
                                        <p:tgtEl>
                                          <p:spTgt spid="28677"/>
                                        </p:tgtEl>
                                        <p:attrNameLst>
                                          <p:attrName>style.visibility</p:attrName>
                                        </p:attrNameLst>
                                      </p:cBhvr>
                                      <p:to>
                                        <p:strVal val="visible"/>
                                      </p:to>
                                    </p:set>
                                  </p:childTnLst>
                                </p:cTn>
                              </p:par>
                            </p:childTnLst>
                          </p:cTn>
                        </p:par>
                        <p:par>
                          <p:cTn id="23" fill="hold" nodeType="afterGroup">
                            <p:stCondLst>
                              <p:cond delay="2000"/>
                            </p:stCondLst>
                            <p:childTnLst>
                              <p:par>
                                <p:cTn id="24" presetID="49" presetClass="path" presetSubtype="0" accel="50000" decel="50000" fill="hold" grpId="0" nodeType="afterEffect">
                                  <p:stCondLst>
                                    <p:cond delay="0"/>
                                  </p:stCondLst>
                                  <p:childTnLst>
                                    <p:animMotion origin="layout" path="M 0.35931 0.3963 L -4.18629E-6 -1.85185E-6 " pathEditMode="relative" rAng="0" ptsTypes="AA">
                                      <p:cBhvr>
                                        <p:cTn id="25" dur="1000" fill="hold"/>
                                        <p:tgtEl>
                                          <p:spTgt spid="28677"/>
                                        </p:tgtEl>
                                        <p:attrNameLst>
                                          <p:attrName>ppt_x,ppt_y</p:attrName>
                                        </p:attrNameLst>
                                      </p:cBhvr>
                                      <p:rCtr x="-17800" y="-19600"/>
                                    </p:animMotion>
                                  </p:childTnLst>
                                </p:cTn>
                              </p:par>
                            </p:childTnLst>
                          </p:cTn>
                        </p:par>
                        <p:par>
                          <p:cTn id="26" fill="hold" nodeType="afterGroup">
                            <p:stCondLst>
                              <p:cond delay="3000"/>
                            </p:stCondLst>
                            <p:childTnLst>
                              <p:par>
                                <p:cTn id="27" presetID="26" presetClass="emph" presetSubtype="0" fill="hold" grpId="2" nodeType="afterEffect">
                                  <p:stCondLst>
                                    <p:cond delay="0"/>
                                  </p:stCondLst>
                                  <p:childTnLst>
                                    <p:animEffect transition="out" filter="fade">
                                      <p:cBhvr>
                                        <p:cTn id="28" dur="500" tmFilter="0, 0; .2, .5; .8, .5; 1, 0"/>
                                        <p:tgtEl>
                                          <p:spTgt spid="28677"/>
                                        </p:tgtEl>
                                      </p:cBhvr>
                                    </p:animEffect>
                                    <p:animScale>
                                      <p:cBhvr>
                                        <p:cTn id="29" dur="250" autoRev="1" fill="hold"/>
                                        <p:tgtEl>
                                          <p:spTgt spid="28677"/>
                                        </p:tgtEl>
                                      </p:cBhvr>
                                      <p:by x="105000" y="105000"/>
                                    </p:animScale>
                                  </p:childTnLst>
                                </p:cTn>
                              </p:par>
                            </p:childTnLst>
                          </p:cTn>
                        </p:par>
                        <p:par>
                          <p:cTn id="30" fill="hold" nodeType="afterGroup">
                            <p:stCondLst>
                              <p:cond delay="3500"/>
                            </p:stCondLst>
                            <p:childTnLst>
                              <p:par>
                                <p:cTn id="31" presetID="22" presetClass="entr" presetSubtype="8" fill="hold" nodeType="afterEffect">
                                  <p:stCondLst>
                                    <p:cond delay="0"/>
                                  </p:stCondLst>
                                  <p:childTnLst>
                                    <p:set>
                                      <p:cBhvr>
                                        <p:cTn id="32" dur="1" fill="hold">
                                          <p:stCondLst>
                                            <p:cond delay="0"/>
                                          </p:stCondLst>
                                        </p:cTn>
                                        <p:tgtEl>
                                          <p:spTgt spid="28679"/>
                                        </p:tgtEl>
                                        <p:attrNameLst>
                                          <p:attrName>style.visibility</p:attrName>
                                        </p:attrNameLst>
                                      </p:cBhvr>
                                      <p:to>
                                        <p:strVal val="visible"/>
                                      </p:to>
                                    </p:set>
                                    <p:animEffect transition="in" filter="wipe(left)">
                                      <p:cBhvr>
                                        <p:cTn id="33" dur="500"/>
                                        <p:tgtEl>
                                          <p:spTgt spid="28679"/>
                                        </p:tgtEl>
                                      </p:cBhvr>
                                    </p:animEffect>
                                  </p:childTnLst>
                                </p:cTn>
                              </p:par>
                            </p:childTnLst>
                          </p:cTn>
                        </p:par>
                        <p:par>
                          <p:cTn id="34" fill="hold" nodeType="afterGroup">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8678"/>
                                        </p:tgtEl>
                                        <p:attrNameLst>
                                          <p:attrName>style.visibility</p:attrName>
                                        </p:attrNameLst>
                                      </p:cBhvr>
                                      <p:to>
                                        <p:strVal val="visible"/>
                                      </p:to>
                                    </p:set>
                                    <p:animEffect transition="in" filter="fade">
                                      <p:cBhvr>
                                        <p:cTn id="37" dur="500"/>
                                        <p:tgtEl>
                                          <p:spTgt spid="28678"/>
                                        </p:tgtEl>
                                      </p:cBhvr>
                                    </p:animEffect>
                                  </p:childTnLst>
                                </p:cTn>
                              </p:par>
                            </p:childTnLst>
                          </p:cTn>
                        </p:par>
                        <p:par>
                          <p:cTn id="38" fill="hold" nodeType="afterGroup">
                            <p:stCondLst>
                              <p:cond delay="4500"/>
                            </p:stCondLst>
                            <p:childTnLst>
                              <p:par>
                                <p:cTn id="39" presetID="26" presetClass="emph" presetSubtype="0" fill="hold" grpId="1" nodeType="afterEffect">
                                  <p:stCondLst>
                                    <p:cond delay="0"/>
                                  </p:stCondLst>
                                  <p:childTnLst>
                                    <p:animEffect transition="out" filter="fade">
                                      <p:cBhvr>
                                        <p:cTn id="40" dur="500" tmFilter="0, 0; .2, .5; .8, .5; 1, 0"/>
                                        <p:tgtEl>
                                          <p:spTgt spid="28678"/>
                                        </p:tgtEl>
                                      </p:cBhvr>
                                    </p:animEffect>
                                    <p:animScale>
                                      <p:cBhvr>
                                        <p:cTn id="41" dur="250" autoRev="1" fill="hold"/>
                                        <p:tgtEl>
                                          <p:spTgt spid="28678"/>
                                        </p:tgtEl>
                                      </p:cBhvr>
                                      <p:by x="105000" y="105000"/>
                                    </p:animScale>
                                  </p:childTnLst>
                                </p:cTn>
                              </p:par>
                            </p:childTnLst>
                          </p:cTn>
                        </p:par>
                        <p:par>
                          <p:cTn id="42" fill="hold" nodeType="afterGroup">
                            <p:stCondLst>
                              <p:cond delay="5000"/>
                            </p:stCondLst>
                            <p:childTnLst>
                              <p:par>
                                <p:cTn id="43" presetID="42" presetClass="entr" presetSubtype="0" fill="hold" grpId="0" nodeType="afterEffect">
                                  <p:stCondLst>
                                    <p:cond delay="0"/>
                                  </p:stCondLst>
                                  <p:childTnLst>
                                    <p:set>
                                      <p:cBhvr>
                                        <p:cTn id="44" dur="1" fill="hold">
                                          <p:stCondLst>
                                            <p:cond delay="0"/>
                                          </p:stCondLst>
                                        </p:cTn>
                                        <p:tgtEl>
                                          <p:spTgt spid="28697"/>
                                        </p:tgtEl>
                                        <p:attrNameLst>
                                          <p:attrName>style.visibility</p:attrName>
                                        </p:attrNameLst>
                                      </p:cBhvr>
                                      <p:to>
                                        <p:strVal val="visible"/>
                                      </p:to>
                                    </p:set>
                                    <p:animEffect transition="in" filter="fade">
                                      <p:cBhvr>
                                        <p:cTn id="45" dur="500"/>
                                        <p:tgtEl>
                                          <p:spTgt spid="28697"/>
                                        </p:tgtEl>
                                      </p:cBhvr>
                                    </p:animEffect>
                                    <p:anim calcmode="lin" valueType="num">
                                      <p:cBhvr>
                                        <p:cTn id="46" dur="500" fill="hold"/>
                                        <p:tgtEl>
                                          <p:spTgt spid="28697"/>
                                        </p:tgtEl>
                                        <p:attrNameLst>
                                          <p:attrName>ppt_x</p:attrName>
                                        </p:attrNameLst>
                                      </p:cBhvr>
                                      <p:tavLst>
                                        <p:tav tm="0">
                                          <p:val>
                                            <p:strVal val="#ppt_x"/>
                                          </p:val>
                                        </p:tav>
                                        <p:tav tm="100000">
                                          <p:val>
                                            <p:strVal val="#ppt_x"/>
                                          </p:val>
                                        </p:tav>
                                      </p:tavLst>
                                    </p:anim>
                                    <p:anim calcmode="lin" valueType="num">
                                      <p:cBhvr>
                                        <p:cTn id="47" dur="500" fill="hold"/>
                                        <p:tgtEl>
                                          <p:spTgt spid="28697"/>
                                        </p:tgtEl>
                                        <p:attrNameLst>
                                          <p:attrName>ppt_y</p:attrName>
                                        </p:attrNameLst>
                                      </p:cBhvr>
                                      <p:tavLst>
                                        <p:tav tm="0">
                                          <p:val>
                                            <p:strVal val="#ppt_y+.1"/>
                                          </p:val>
                                        </p:tav>
                                        <p:tav tm="100000">
                                          <p:val>
                                            <p:strVal val="#ppt_y"/>
                                          </p:val>
                                        </p:tav>
                                      </p:tavLst>
                                    </p:anim>
                                  </p:childTnLst>
                                </p:cTn>
                              </p:par>
                              <p:par>
                                <p:cTn id="48" presetID="1"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childTnLst>
                                </p:cTn>
                              </p:par>
                              <p:par>
                                <p:cTn id="50" presetID="56" presetClass="path" presetSubtype="0" accel="50000" decel="50000" fill="hold" nodeType="withEffect">
                                  <p:stCondLst>
                                    <p:cond delay="0"/>
                                  </p:stCondLst>
                                  <p:childTnLst>
                                    <p:animMotion origin="layout" path="M -4.27605E-6 -2.22222E-6 L 0.37687 -0.50139 " pathEditMode="relative" rAng="0" ptsTypes="AA">
                                      <p:cBhvr>
                                        <p:cTn id="51" dur="1000" spd="-99800" fill="hold"/>
                                        <p:tgtEl>
                                          <p:spTgt spid="2"/>
                                        </p:tgtEl>
                                        <p:attrNameLst>
                                          <p:attrName>ppt_x,ppt_y</p:attrName>
                                        </p:attrNameLst>
                                      </p:cBhvr>
                                      <p:rCtr x="18800" y="-24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p:bldP spid="28675" grpId="0" animBg="1"/>
      <p:bldP spid="28677" grpId="0" animBg="1" autoUpdateAnimBg="0"/>
      <p:bldP spid="28677" grpId="1" animBg="1" autoUpdateAnimBg="0"/>
      <p:bldP spid="28677" grpId="2" animBg="1" autoUpdateAnimBg="0"/>
      <p:bldP spid="28678" grpId="0" animBg="1" autoUpdateAnimBg="0"/>
      <p:bldP spid="28678" grpId="1" animBg="1" autoUpdateAnimBg="0"/>
      <p:bldP spid="28697"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grpSp>
        <p:nvGrpSpPr>
          <p:cNvPr id="15362" name="Group 2"/>
          <p:cNvGrpSpPr>
            <a:grpSpLocks/>
          </p:cNvGrpSpPr>
          <p:nvPr/>
        </p:nvGrpSpPr>
        <p:grpSpPr bwMode="auto">
          <a:xfrm>
            <a:off x="4175838" y="548681"/>
            <a:ext cx="7933248" cy="5760639"/>
            <a:chOff x="-248062" y="45724"/>
            <a:chExt cx="7990057" cy="1828941"/>
          </a:xfrm>
        </p:grpSpPr>
        <p:sp>
          <p:nvSpPr>
            <p:cNvPr id="15363" name="TextBox 6"/>
            <p:cNvSpPr txBox="1">
              <a:spLocks noChangeArrowheads="1"/>
            </p:cNvSpPr>
            <p:nvPr/>
          </p:nvSpPr>
          <p:spPr bwMode="auto">
            <a:xfrm>
              <a:off x="-173137" y="45724"/>
              <a:ext cx="7804453" cy="18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Billing and Inventory System (BIS) </a:t>
              </a:r>
              <a:endParaRPr kumimoji="0" lang="zh-CN" altLang="en-US"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15365" name="TextBox 15"/>
            <p:cNvSpPr txBox="1">
              <a:spLocks noChangeArrowheads="1"/>
            </p:cNvSpPr>
            <p:nvPr/>
          </p:nvSpPr>
          <p:spPr bwMode="auto">
            <a:xfrm>
              <a:off x="-248062" y="438244"/>
              <a:ext cx="7990057" cy="143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Python-based application that simplifies billing and inventory management processes within enterprises. </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U</a:t>
              </a:r>
              <a:r>
                <a:rPr kumimoji="0" lang="en-US" altLang="zh-CN" sz="24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cs typeface="+mn-cs"/>
                </a:rPr>
                <a:t>tilize</a:t>
              </a:r>
              <a:r>
                <a:rPr kumimoji="0" lang="en-US" altLang="zh-CN"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 PyQt5 for the user interface and SQLite as a lightweight and serverless database system.</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O</a:t>
              </a:r>
              <a:r>
                <a:rPr kumimoji="0" lang="en-US" altLang="zh-CN" sz="24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cs typeface="+mn-cs"/>
                </a:rPr>
                <a:t>ffer</a:t>
              </a:r>
              <a:r>
                <a:rPr kumimoji="0" lang="en-US" altLang="zh-CN"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 separate interfaces for administrators, auditors, and customers. </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P</a:t>
              </a:r>
              <a:r>
                <a:rPr kumimoji="0" lang="en-US" altLang="zh-CN" sz="24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cs typeface="+mn-cs"/>
                </a:rPr>
                <a:t>rovide</a:t>
              </a:r>
              <a:r>
                <a:rPr kumimoji="0" lang="en-US" altLang="zh-CN"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 functionalities like customer management, transaction tracking, billing generation, and payment records management.</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S</a:t>
              </a:r>
              <a:r>
                <a:rPr kumimoji="0" lang="en-US" altLang="zh-CN" sz="24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cs typeface="+mn-cs"/>
                </a:rPr>
                <a:t>implicity</a:t>
              </a:r>
              <a:r>
                <a:rPr kumimoji="0" lang="en-US" altLang="zh-CN"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 interactivity, and modularization for ease of use and code maintenance. </a:t>
              </a:r>
              <a:endParaRPr kumimoji="0" lang="zh-CN" altLang="en-US" sz="20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grpSp>
      <p:cxnSp>
        <p:nvCxnSpPr>
          <p:cNvPr id="15366" name="直接连接符 10"/>
          <p:cNvCxnSpPr>
            <a:cxnSpLocks noChangeShapeType="1"/>
          </p:cNvCxnSpPr>
          <p:nvPr/>
        </p:nvCxnSpPr>
        <p:spPr bwMode="auto">
          <a:xfrm flipH="1">
            <a:off x="4514205" y="1268760"/>
            <a:ext cx="7682558"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608561A1-0457-0307-BFDC-8B75CA83B041}"/>
              </a:ext>
            </a:extLst>
          </p:cNvPr>
          <p:cNvPicPr>
            <a:picLocks noChangeAspect="1"/>
          </p:cNvPicPr>
          <p:nvPr/>
        </p:nvPicPr>
        <p:blipFill>
          <a:blip r:embed="rId3"/>
          <a:stretch>
            <a:fillRect/>
          </a:stretch>
        </p:blipFill>
        <p:spPr>
          <a:xfrm>
            <a:off x="409749" y="1412776"/>
            <a:ext cx="3645024" cy="3645024"/>
          </a:xfrm>
          <a:prstGeom prst="rect">
            <a:avLst/>
          </a:prstGeom>
        </p:spPr>
      </p:pic>
    </p:spTree>
    <p:extLst>
      <p:ext uri="{BB962C8B-B14F-4D97-AF65-F5344CB8AC3E}">
        <p14:creationId xmlns:p14="http://schemas.microsoft.com/office/powerpoint/2010/main" val="2826124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71450"/>
            <a:ext cx="20858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About rank</a:t>
            </a:r>
            <a:r>
              <a:rPr lang="en-US" altLang="zh-CN" sz="2200" baseline="-25000" dirty="0">
                <a:solidFill>
                  <a:srgbClr val="333333"/>
                </a:solidFill>
                <a:latin typeface="微软雅黑" panose="020B0503020204020204" pitchFamily="34" charset="-122"/>
                <a:ea typeface="微软雅黑" panose="020B0503020204020204" pitchFamily="34" charset="-122"/>
              </a:rPr>
              <a:t>pcm</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图片 13">
            <a:extLst>
              <a:ext uri="{FF2B5EF4-FFF2-40B4-BE49-F238E27FC236}">
                <a16:creationId xmlns:a16="http://schemas.microsoft.com/office/drawing/2014/main" id="{A0DE6BF7-4162-8917-48E0-B71879B2B193}"/>
              </a:ext>
            </a:extLst>
          </p:cNvPr>
          <p:cNvPicPr>
            <a:picLocks noChangeAspect="1"/>
          </p:cNvPicPr>
          <p:nvPr/>
        </p:nvPicPr>
        <p:blipFill>
          <a:blip r:embed="rId3"/>
          <a:stretch>
            <a:fillRect/>
          </a:stretch>
        </p:blipFill>
        <p:spPr>
          <a:xfrm>
            <a:off x="1057821" y="980728"/>
            <a:ext cx="9556367" cy="1656184"/>
          </a:xfrm>
          <a:prstGeom prst="rect">
            <a:avLst/>
          </a:prstGeom>
        </p:spPr>
      </p:pic>
      <p:sp>
        <p:nvSpPr>
          <p:cNvPr id="15" name="文本框 14">
            <a:extLst>
              <a:ext uri="{FF2B5EF4-FFF2-40B4-BE49-F238E27FC236}">
                <a16:creationId xmlns:a16="http://schemas.microsoft.com/office/drawing/2014/main" id="{A65BA11C-9522-DA3F-9000-3C9ECD12A033}"/>
              </a:ext>
            </a:extLst>
          </p:cNvPr>
          <p:cNvSpPr txBox="1"/>
          <p:nvPr/>
        </p:nvSpPr>
        <p:spPr>
          <a:xfrm>
            <a:off x="1561877" y="3501008"/>
            <a:ext cx="8352928" cy="2092881"/>
          </a:xfrm>
          <a:prstGeom prst="rect">
            <a:avLst/>
          </a:prstGeom>
          <a:noFill/>
        </p:spPr>
        <p:txBody>
          <a:bodyPr wrap="square" rtlCol="0">
            <a:spAutoFit/>
          </a:bodyPr>
          <a:lstStyle/>
          <a:p>
            <a:r>
              <a:rPr lang="en-US" altLang="zh-CN" sz="2800" i="1" dirty="0"/>
              <a:t>Rank</a:t>
            </a:r>
            <a:r>
              <a:rPr lang="en-US" altLang="zh-CN" sz="2800" i="1" baseline="-25000" dirty="0"/>
              <a:t>pcm</a:t>
            </a:r>
            <a:r>
              <a:rPr lang="en-US" altLang="zh-CN" sz="2800" baseline="-25000" dirty="0"/>
              <a:t> </a:t>
            </a:r>
            <a:r>
              <a:rPr lang="en-US" altLang="zh-CN" sz="2800" dirty="0"/>
              <a:t> is used to get the task’s priority</a:t>
            </a:r>
          </a:p>
          <a:p>
            <a:endParaRPr lang="en-US" altLang="zh-CN" sz="2800" dirty="0"/>
          </a:p>
          <a:p>
            <a:endParaRPr lang="en-US" altLang="zh-CN" sz="2800" dirty="0"/>
          </a:p>
          <a:p>
            <a:r>
              <a:rPr lang="en-US" altLang="zh-CN" sz="2800" i="1" dirty="0"/>
              <a:t>Rank</a:t>
            </a:r>
            <a:r>
              <a:rPr lang="en-US" altLang="zh-CN" sz="2800" i="1" baseline="-25000" dirty="0"/>
              <a:t>pcm</a:t>
            </a:r>
            <a:r>
              <a:rPr lang="en-US" altLang="zh-CN" sz="2800" baseline="-25000" dirty="0"/>
              <a:t> </a:t>
            </a:r>
            <a:r>
              <a:rPr lang="en-US" altLang="zh-CN" sz="2800" dirty="0"/>
              <a:t>is the average PCM in all the processors</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71450"/>
            <a:ext cx="20858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About rank</a:t>
            </a:r>
            <a:r>
              <a:rPr lang="en-US" altLang="zh-CN" sz="2200" baseline="-25000" dirty="0">
                <a:solidFill>
                  <a:srgbClr val="333333"/>
                </a:solidFill>
                <a:latin typeface="微软雅黑" panose="020B0503020204020204" pitchFamily="34" charset="-122"/>
                <a:ea typeface="微软雅黑" panose="020B0503020204020204" pitchFamily="34" charset="-122"/>
              </a:rPr>
              <a:t>pcm</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图片 6">
            <a:extLst>
              <a:ext uri="{FF2B5EF4-FFF2-40B4-BE49-F238E27FC236}">
                <a16:creationId xmlns:a16="http://schemas.microsoft.com/office/drawing/2014/main" id="{1346C1CD-583B-2C59-2C08-147F124312A4}"/>
              </a:ext>
            </a:extLst>
          </p:cNvPr>
          <p:cNvPicPr>
            <a:picLocks noChangeAspect="1"/>
          </p:cNvPicPr>
          <p:nvPr/>
        </p:nvPicPr>
        <p:blipFill>
          <a:blip r:embed="rId3"/>
          <a:stretch>
            <a:fillRect/>
          </a:stretch>
        </p:blipFill>
        <p:spPr>
          <a:xfrm>
            <a:off x="851416" y="1568665"/>
            <a:ext cx="2143424" cy="4105848"/>
          </a:xfrm>
          <a:prstGeom prst="rect">
            <a:avLst/>
          </a:prstGeom>
        </p:spPr>
      </p:pic>
      <p:pic>
        <p:nvPicPr>
          <p:cNvPr id="9" name="图片 8">
            <a:extLst>
              <a:ext uri="{FF2B5EF4-FFF2-40B4-BE49-F238E27FC236}">
                <a16:creationId xmlns:a16="http://schemas.microsoft.com/office/drawing/2014/main" id="{E53F256D-0748-1DF2-4E32-C4A2F64E9CD7}"/>
              </a:ext>
            </a:extLst>
          </p:cNvPr>
          <p:cNvPicPr>
            <a:picLocks noChangeAspect="1"/>
          </p:cNvPicPr>
          <p:nvPr/>
        </p:nvPicPr>
        <p:blipFill>
          <a:blip r:embed="rId4"/>
          <a:stretch>
            <a:fillRect/>
          </a:stretch>
        </p:blipFill>
        <p:spPr>
          <a:xfrm>
            <a:off x="2994840" y="1555051"/>
            <a:ext cx="982186" cy="4119462"/>
          </a:xfrm>
          <a:prstGeom prst="rect">
            <a:avLst/>
          </a:prstGeom>
        </p:spPr>
      </p:pic>
      <p:sp>
        <p:nvSpPr>
          <p:cNvPr id="10" name="文本框 9">
            <a:extLst>
              <a:ext uri="{FF2B5EF4-FFF2-40B4-BE49-F238E27FC236}">
                <a16:creationId xmlns:a16="http://schemas.microsoft.com/office/drawing/2014/main" id="{FDF5C4ED-B2FD-70BC-4401-32D51E6B72E8}"/>
              </a:ext>
            </a:extLst>
          </p:cNvPr>
          <p:cNvSpPr txBox="1"/>
          <p:nvPr/>
        </p:nvSpPr>
        <p:spPr>
          <a:xfrm>
            <a:off x="4514205" y="784863"/>
            <a:ext cx="6011243" cy="1131848"/>
          </a:xfrm>
          <a:prstGeom prst="rect">
            <a:avLst/>
          </a:prstGeom>
          <a:noFill/>
        </p:spPr>
        <p:txBody>
          <a:bodyPr wrap="square" rtlCol="0">
            <a:spAutoFit/>
          </a:bodyPr>
          <a:lstStyle/>
          <a:p>
            <a:pPr>
              <a:lnSpc>
                <a:spcPct val="150000"/>
              </a:lnSpc>
            </a:pPr>
            <a:r>
              <a:rPr lang="en-US" altLang="zh-CN" sz="2400" dirty="0"/>
              <a:t>From this graph, we can see the difference between </a:t>
            </a:r>
            <a:r>
              <a:rPr lang="en-US" altLang="zh-CN" sz="2400" i="1" dirty="0"/>
              <a:t>PPTS</a:t>
            </a:r>
            <a:r>
              <a:rPr lang="en-US" altLang="zh-CN" sz="2400" dirty="0"/>
              <a:t> and </a:t>
            </a:r>
            <a:r>
              <a:rPr lang="en-US" altLang="zh-CN" sz="2400" i="1" dirty="0"/>
              <a:t>HEFT</a:t>
            </a:r>
            <a:r>
              <a:rPr lang="en-US" altLang="zh-CN" sz="2400" dirty="0"/>
              <a:t>:</a:t>
            </a:r>
            <a:endParaRPr lang="zh-CN" altLang="en-US" sz="2400" dirty="0"/>
          </a:p>
        </p:txBody>
      </p:sp>
      <p:sp>
        <p:nvSpPr>
          <p:cNvPr id="11" name="文本框 10">
            <a:extLst>
              <a:ext uri="{FF2B5EF4-FFF2-40B4-BE49-F238E27FC236}">
                <a16:creationId xmlns:a16="http://schemas.microsoft.com/office/drawing/2014/main" id="{C7EAFD20-8CE1-A153-A4C7-8F1E1567B7F0}"/>
              </a:ext>
            </a:extLst>
          </p:cNvPr>
          <p:cNvSpPr txBox="1"/>
          <p:nvPr/>
        </p:nvSpPr>
        <p:spPr>
          <a:xfrm>
            <a:off x="1777901" y="1166121"/>
            <a:ext cx="1224136" cy="369332"/>
          </a:xfrm>
          <a:prstGeom prst="rect">
            <a:avLst/>
          </a:prstGeom>
          <a:noFill/>
        </p:spPr>
        <p:txBody>
          <a:bodyPr wrap="square" rtlCol="0">
            <a:spAutoFit/>
          </a:bodyPr>
          <a:lstStyle/>
          <a:p>
            <a:r>
              <a:rPr lang="en-US" altLang="zh-CN" dirty="0"/>
              <a:t>PPTS</a:t>
            </a:r>
            <a:endParaRPr lang="zh-CN" altLang="en-US" dirty="0"/>
          </a:p>
        </p:txBody>
      </p:sp>
      <p:sp>
        <p:nvSpPr>
          <p:cNvPr id="12" name="文本框 11">
            <a:extLst>
              <a:ext uri="{FF2B5EF4-FFF2-40B4-BE49-F238E27FC236}">
                <a16:creationId xmlns:a16="http://schemas.microsoft.com/office/drawing/2014/main" id="{9F8A7B86-F213-394E-6816-BC114C12EEAF}"/>
              </a:ext>
            </a:extLst>
          </p:cNvPr>
          <p:cNvSpPr txBox="1"/>
          <p:nvPr/>
        </p:nvSpPr>
        <p:spPr>
          <a:xfrm>
            <a:off x="3093545" y="1166121"/>
            <a:ext cx="936104" cy="369332"/>
          </a:xfrm>
          <a:prstGeom prst="rect">
            <a:avLst/>
          </a:prstGeom>
          <a:noFill/>
        </p:spPr>
        <p:txBody>
          <a:bodyPr wrap="square" rtlCol="0">
            <a:spAutoFit/>
          </a:bodyPr>
          <a:lstStyle/>
          <a:p>
            <a:r>
              <a:rPr lang="en-US" altLang="zh-CN" dirty="0"/>
              <a:t>HEFT</a:t>
            </a:r>
            <a:endParaRPr lang="zh-CN" altLang="en-US" dirty="0"/>
          </a:p>
        </p:txBody>
      </p:sp>
      <p:sp>
        <p:nvSpPr>
          <p:cNvPr id="13" name="文本框 12">
            <a:extLst>
              <a:ext uri="{FF2B5EF4-FFF2-40B4-BE49-F238E27FC236}">
                <a16:creationId xmlns:a16="http://schemas.microsoft.com/office/drawing/2014/main" id="{AAFAFF74-E869-CFF3-17B9-A992370FA3E0}"/>
              </a:ext>
            </a:extLst>
          </p:cNvPr>
          <p:cNvSpPr txBox="1"/>
          <p:nvPr/>
        </p:nvSpPr>
        <p:spPr>
          <a:xfrm>
            <a:off x="4514205" y="2380238"/>
            <a:ext cx="5616624" cy="646331"/>
          </a:xfrm>
          <a:prstGeom prst="rect">
            <a:avLst/>
          </a:prstGeom>
          <a:noFill/>
        </p:spPr>
        <p:txBody>
          <a:bodyPr wrap="square" rtlCol="0">
            <a:spAutoFit/>
          </a:bodyPr>
          <a:lstStyle/>
          <a:p>
            <a:r>
              <a:rPr lang="en-US" altLang="zh-CN" dirty="0"/>
              <a:t>The tasks priority list by </a:t>
            </a:r>
            <a:r>
              <a:rPr lang="en-US" altLang="zh-CN" i="1" dirty="0"/>
              <a:t>rank</a:t>
            </a:r>
            <a:r>
              <a:rPr lang="en-US" altLang="zh-CN" i="1" baseline="-25000" dirty="0"/>
              <a:t>pcm</a:t>
            </a:r>
            <a:r>
              <a:rPr lang="en-US" altLang="zh-CN" dirty="0"/>
              <a:t> is:</a:t>
            </a:r>
          </a:p>
          <a:p>
            <a:r>
              <a:rPr lang="en-US" altLang="zh-CN" dirty="0"/>
              <a:t>{T</a:t>
            </a:r>
            <a:r>
              <a:rPr lang="en-US" altLang="zh-CN" baseline="-25000" dirty="0"/>
              <a:t>1</a:t>
            </a:r>
            <a:r>
              <a:rPr lang="en-US" altLang="zh-CN" dirty="0"/>
              <a:t>, T</a:t>
            </a:r>
            <a:r>
              <a:rPr lang="en-US" altLang="zh-CN" baseline="-25000" dirty="0"/>
              <a:t>6</a:t>
            </a:r>
            <a:r>
              <a:rPr lang="en-US" altLang="zh-CN" dirty="0"/>
              <a:t>, T</a:t>
            </a:r>
            <a:r>
              <a:rPr lang="en-US" altLang="zh-CN" baseline="-25000" dirty="0"/>
              <a:t>2</a:t>
            </a:r>
            <a:r>
              <a:rPr lang="en-US" altLang="zh-CN" dirty="0"/>
              <a:t>, T</a:t>
            </a:r>
            <a:r>
              <a:rPr lang="en-US" altLang="zh-CN" baseline="-25000" dirty="0"/>
              <a:t>3</a:t>
            </a:r>
            <a:r>
              <a:rPr lang="en-US" altLang="zh-CN" dirty="0"/>
              <a:t>, T</a:t>
            </a:r>
            <a:r>
              <a:rPr lang="en-US" altLang="zh-CN" baseline="-25000" dirty="0"/>
              <a:t>4</a:t>
            </a:r>
            <a:r>
              <a:rPr lang="en-US" altLang="zh-CN" dirty="0"/>
              <a:t>, T</a:t>
            </a:r>
            <a:r>
              <a:rPr lang="en-US" altLang="zh-CN" baseline="-25000" dirty="0"/>
              <a:t>5</a:t>
            </a:r>
            <a:r>
              <a:rPr lang="en-US" altLang="zh-CN" dirty="0"/>
              <a:t>, T</a:t>
            </a:r>
            <a:r>
              <a:rPr lang="en-US" altLang="zh-CN" baseline="-25000" dirty="0"/>
              <a:t>8</a:t>
            </a:r>
            <a:r>
              <a:rPr lang="en-US" altLang="zh-CN" dirty="0"/>
              <a:t>, T</a:t>
            </a:r>
            <a:r>
              <a:rPr lang="en-US" altLang="zh-CN" baseline="-25000" dirty="0"/>
              <a:t>7</a:t>
            </a:r>
            <a:r>
              <a:rPr lang="en-US" altLang="zh-CN" dirty="0"/>
              <a:t>, T</a:t>
            </a:r>
            <a:r>
              <a:rPr lang="en-US" altLang="zh-CN" baseline="-25000" dirty="0"/>
              <a:t>9</a:t>
            </a:r>
            <a:r>
              <a:rPr lang="en-US" altLang="zh-CN" dirty="0"/>
              <a:t>, T</a:t>
            </a:r>
            <a:r>
              <a:rPr lang="en-US" altLang="zh-CN" baseline="-25000" dirty="0"/>
              <a:t>10</a:t>
            </a:r>
            <a:r>
              <a:rPr lang="en-US" altLang="zh-CN" dirty="0"/>
              <a:t>}</a:t>
            </a:r>
            <a:endParaRPr lang="zh-CN" altLang="en-US" dirty="0"/>
          </a:p>
        </p:txBody>
      </p:sp>
      <p:sp>
        <p:nvSpPr>
          <p:cNvPr id="16" name="文本框 15">
            <a:extLst>
              <a:ext uri="{FF2B5EF4-FFF2-40B4-BE49-F238E27FC236}">
                <a16:creationId xmlns:a16="http://schemas.microsoft.com/office/drawing/2014/main" id="{51638AAE-00CD-E524-BEFB-854E59AB696F}"/>
              </a:ext>
            </a:extLst>
          </p:cNvPr>
          <p:cNvSpPr txBox="1"/>
          <p:nvPr/>
        </p:nvSpPr>
        <p:spPr>
          <a:xfrm>
            <a:off x="4500934" y="4149080"/>
            <a:ext cx="5616624" cy="646331"/>
          </a:xfrm>
          <a:prstGeom prst="rect">
            <a:avLst/>
          </a:prstGeom>
          <a:noFill/>
        </p:spPr>
        <p:txBody>
          <a:bodyPr wrap="square" rtlCol="0">
            <a:spAutoFit/>
          </a:bodyPr>
          <a:lstStyle/>
          <a:p>
            <a:r>
              <a:rPr lang="en-US" altLang="zh-CN" dirty="0"/>
              <a:t>The tasks priority list by </a:t>
            </a:r>
            <a:r>
              <a:rPr lang="en-US" altLang="zh-CN" i="1" dirty="0"/>
              <a:t>rank</a:t>
            </a:r>
            <a:r>
              <a:rPr lang="en-US" altLang="zh-CN" i="1" baseline="-25000" dirty="0"/>
              <a:t>u</a:t>
            </a:r>
            <a:r>
              <a:rPr lang="en-US" altLang="zh-CN" dirty="0"/>
              <a:t> is:</a:t>
            </a:r>
          </a:p>
          <a:p>
            <a:r>
              <a:rPr lang="en-US" altLang="zh-CN" dirty="0"/>
              <a:t>{T</a:t>
            </a:r>
            <a:r>
              <a:rPr lang="en-US" altLang="zh-CN" baseline="-25000" dirty="0"/>
              <a:t>1</a:t>
            </a:r>
            <a:r>
              <a:rPr lang="en-US" altLang="zh-CN" dirty="0"/>
              <a:t>, T</a:t>
            </a:r>
            <a:r>
              <a:rPr lang="en-US" altLang="zh-CN" baseline="-25000" dirty="0"/>
              <a:t>5</a:t>
            </a:r>
            <a:r>
              <a:rPr lang="en-US" altLang="zh-CN" dirty="0"/>
              <a:t>, T</a:t>
            </a:r>
            <a:r>
              <a:rPr lang="en-US" altLang="zh-CN" baseline="-25000" dirty="0"/>
              <a:t>6</a:t>
            </a:r>
            <a:r>
              <a:rPr lang="en-US" altLang="zh-CN" dirty="0"/>
              <a:t>, T</a:t>
            </a:r>
            <a:r>
              <a:rPr lang="en-US" altLang="zh-CN" baseline="-25000" dirty="0"/>
              <a:t>2</a:t>
            </a:r>
            <a:r>
              <a:rPr lang="en-US" altLang="zh-CN" dirty="0"/>
              <a:t>, T</a:t>
            </a:r>
            <a:r>
              <a:rPr lang="en-US" altLang="zh-CN" baseline="-25000" dirty="0"/>
              <a:t>4</a:t>
            </a:r>
            <a:r>
              <a:rPr lang="en-US" altLang="zh-CN" dirty="0"/>
              <a:t>, T</a:t>
            </a:r>
            <a:r>
              <a:rPr lang="en-US" altLang="zh-CN" baseline="-25000" dirty="0"/>
              <a:t>3</a:t>
            </a:r>
            <a:r>
              <a:rPr lang="en-US" altLang="zh-CN" dirty="0"/>
              <a:t>, T</a:t>
            </a:r>
            <a:r>
              <a:rPr lang="en-US" altLang="zh-CN" baseline="-25000" dirty="0"/>
              <a:t>8</a:t>
            </a:r>
            <a:r>
              <a:rPr lang="en-US" altLang="zh-CN" dirty="0"/>
              <a:t>, T</a:t>
            </a:r>
            <a:r>
              <a:rPr lang="en-US" altLang="zh-CN" baseline="-25000" dirty="0"/>
              <a:t>7</a:t>
            </a:r>
            <a:r>
              <a:rPr lang="en-US" altLang="zh-CN" dirty="0"/>
              <a:t>, T</a:t>
            </a:r>
            <a:r>
              <a:rPr lang="en-US" altLang="zh-CN" baseline="-25000" dirty="0"/>
              <a:t>9</a:t>
            </a:r>
            <a:r>
              <a:rPr lang="en-US" altLang="zh-CN" dirty="0"/>
              <a:t>, T</a:t>
            </a:r>
            <a:r>
              <a:rPr lang="en-US" altLang="zh-CN" baseline="-25000" dirty="0"/>
              <a:t>10</a:t>
            </a:r>
            <a:r>
              <a:rPr lang="en-US" altLang="zh-CN" dirty="0"/>
              <a:t>}</a:t>
            </a:r>
            <a:endParaRPr lang="zh-CN" altLang="en-US" dirty="0"/>
          </a:p>
        </p:txBody>
      </p:sp>
    </p:spTree>
    <p:extLst>
      <p:ext uri="{BB962C8B-B14F-4D97-AF65-F5344CB8AC3E}">
        <p14:creationId xmlns:p14="http://schemas.microsoft.com/office/powerpoint/2010/main" val="311482285"/>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grpSp>
        <p:nvGrpSpPr>
          <p:cNvPr id="31746" name="Group 2"/>
          <p:cNvGrpSpPr>
            <a:grpSpLocks/>
          </p:cNvGrpSpPr>
          <p:nvPr/>
        </p:nvGrpSpPr>
        <p:grpSpPr bwMode="auto">
          <a:xfrm>
            <a:off x="3416300" y="1412776"/>
            <a:ext cx="8082680" cy="1084481"/>
            <a:chOff x="0" y="0"/>
            <a:chExt cx="8082244" cy="1085103"/>
          </a:xfrm>
        </p:grpSpPr>
        <p:sp>
          <p:nvSpPr>
            <p:cNvPr id="31747" name="TextBox 6"/>
            <p:cNvSpPr txBox="1">
              <a:spLocks noChangeArrowheads="1"/>
            </p:cNvSpPr>
            <p:nvPr/>
          </p:nvSpPr>
          <p:spPr bwMode="auto">
            <a:xfrm>
              <a:off x="20396" y="0"/>
              <a:ext cx="8061848"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PPTS —— Processor Selection phase</a:t>
              </a:r>
              <a:endParaRPr kumimoji="0" lang="zh-CN" altLang="en-US"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31748" name="TextBox 7"/>
            <p:cNvSpPr txBox="1">
              <a:spLocks noChangeArrowheads="1"/>
            </p:cNvSpPr>
            <p:nvPr/>
          </p:nvSpPr>
          <p:spPr bwMode="auto">
            <a:xfrm>
              <a:off x="0" y="654216"/>
              <a:ext cx="5608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F8F8F8"/>
                  </a:solidFill>
                  <a:effectLst/>
                  <a:uLnTx/>
                  <a:uFillTx/>
                  <a:latin typeface="Arial" panose="020B0604020202020204" pitchFamily="34" charset="0"/>
                  <a:ea typeface="微软雅黑" panose="020B0503020204020204" pitchFamily="34" charset="-122"/>
                  <a:cs typeface="+mn-cs"/>
                </a:rPr>
                <a:t>●</a:t>
              </a:r>
              <a:r>
                <a:rPr kumimoji="0" lang="en-US" altLang="zh-CN" sz="2200" b="0" i="0" u="none" strike="noStrike" kern="1200" cap="none" spc="0" normalizeH="0" baseline="0" noProof="0" dirty="0">
                  <a:ln>
                    <a:noFill/>
                  </a:ln>
                  <a:solidFill>
                    <a:srgbClr val="F8F8F8"/>
                  </a:solidFill>
                  <a:effectLst/>
                  <a:uLnTx/>
                  <a:uFillTx/>
                  <a:latin typeface="Arial" panose="020B0604020202020204" pitchFamily="34" charset="0"/>
                  <a:ea typeface="微软雅黑" panose="020B0503020204020204" pitchFamily="34" charset="-122"/>
                  <a:cs typeface="+mn-cs"/>
                </a:rPr>
                <a:t>EST, EFT, AFT           </a:t>
              </a:r>
              <a:r>
                <a:rPr kumimoji="0" lang="en-US" sz="2200" b="0" i="0" u="none" strike="noStrike" kern="1200" cap="none" spc="0" normalizeH="0" baseline="0" noProof="0" dirty="0">
                  <a:ln>
                    <a:noFill/>
                  </a:ln>
                  <a:solidFill>
                    <a:srgbClr val="F8F8F8"/>
                  </a:solidFill>
                  <a:effectLst/>
                  <a:uLnTx/>
                  <a:uFillTx/>
                  <a:latin typeface="Arial" panose="020B0604020202020204" pitchFamily="34" charset="0"/>
                  <a:ea typeface="微软雅黑" panose="020B0503020204020204" pitchFamily="34" charset="-122"/>
                  <a:cs typeface="+mn-cs"/>
                </a:rPr>
                <a:t>●</a:t>
              </a:r>
              <a:r>
                <a:rPr kumimoji="0" lang="en-US" altLang="zh-CN" sz="2200" b="0" i="0" u="none" strike="noStrike" kern="1200" cap="none" spc="0" normalizeH="0" baseline="0" noProof="0" dirty="0" err="1">
                  <a:ln>
                    <a:noFill/>
                  </a:ln>
                  <a:solidFill>
                    <a:srgbClr val="F8F8F8"/>
                  </a:solidFill>
                  <a:effectLst/>
                  <a:uLnTx/>
                  <a:uFillTx/>
                  <a:latin typeface="Arial" panose="020B0604020202020204" pitchFamily="34" charset="0"/>
                  <a:ea typeface="微软雅黑" panose="020B0503020204020204" pitchFamily="34" charset="-122"/>
                  <a:cs typeface="+mn-cs"/>
                </a:rPr>
                <a:t>LA</a:t>
              </a:r>
              <a:r>
                <a:rPr kumimoji="0" lang="en-US" altLang="zh-CN" sz="2200" b="0" i="0" u="none" strike="noStrike" kern="1200" cap="none" spc="0" normalizeH="0" baseline="-25000" noProof="0" dirty="0" err="1">
                  <a:ln>
                    <a:noFill/>
                  </a:ln>
                  <a:solidFill>
                    <a:srgbClr val="F8F8F8"/>
                  </a:solidFill>
                  <a:effectLst/>
                  <a:uLnTx/>
                  <a:uFillTx/>
                  <a:latin typeface="Arial" panose="020B0604020202020204" pitchFamily="34" charset="0"/>
                  <a:ea typeface="微软雅黑" panose="020B0503020204020204" pitchFamily="34" charset="-122"/>
                  <a:cs typeface="+mn-cs"/>
                </a:rPr>
                <a:t>eft</a:t>
              </a:r>
              <a:endParaRPr kumimoji="0" lang="zh-CN" altLang="en-US" sz="22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grpSp>
      <p:cxnSp>
        <p:nvCxnSpPr>
          <p:cNvPr id="31750" name="直接连接符 10"/>
          <p:cNvCxnSpPr>
            <a:cxnSpLocks noChangeShapeType="1"/>
          </p:cNvCxnSpPr>
          <p:nvPr/>
        </p:nvCxnSpPr>
        <p:spPr bwMode="auto">
          <a:xfrm flipH="1">
            <a:off x="3576638" y="2522438"/>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751" name="Group 7"/>
          <p:cNvGrpSpPr>
            <a:grpSpLocks/>
          </p:cNvGrpSpPr>
          <p:nvPr/>
        </p:nvGrpSpPr>
        <p:grpSpPr bwMode="auto">
          <a:xfrm>
            <a:off x="1344613" y="1461988"/>
            <a:ext cx="2093912" cy="2122488"/>
            <a:chOff x="0" y="0"/>
            <a:chExt cx="2093913" cy="2122488"/>
          </a:xfrm>
        </p:grpSpPr>
        <p:sp>
          <p:nvSpPr>
            <p:cNvPr id="3175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53" name="Freeform 7"/>
            <p:cNvSpPr>
              <a:spLocks noEditPoints="1"/>
            </p:cNvSpPr>
            <p:nvPr/>
          </p:nvSpPr>
          <p:spPr bwMode="auto">
            <a:xfrm>
              <a:off x="405267" y="175033"/>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315" y="2477934"/>
            <a:ext cx="12001016" cy="4368809"/>
          </a:xfrm>
          <a:prstGeom prst="rect">
            <a:avLst/>
          </a:prstGeom>
        </p:spPr>
      </p:pic>
    </p:spTree>
    <p:extLst>
      <p:ext uri="{BB962C8B-B14F-4D97-AF65-F5344CB8AC3E}">
        <p14:creationId xmlns:p14="http://schemas.microsoft.com/office/powerpoint/2010/main" val="17075250"/>
      </p:ext>
    </p:extLst>
  </p:cSld>
  <p:clrMapOvr>
    <a:masterClrMapping/>
  </p:clrMapOvr>
  <mc:AlternateContent xmlns:mc="http://schemas.openxmlformats.org/markup-compatibility/2006" xmlns:p14="http://schemas.microsoft.com/office/powerpoint/2010/main">
    <mc:Choice Requires="p14">
      <p:transition p14:dur="0" advClick="0" advTm="4272"/>
    </mc:Choice>
    <mc:Fallback xmlns="">
      <p:transition advClick="0" advTm="4272"/>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1750"/>
                                        </p:tgtEl>
                                        <p:attrNameLst>
                                          <p:attrName>style.visibility</p:attrName>
                                        </p:attrNameLst>
                                      </p:cBhvr>
                                      <p:to>
                                        <p:strVal val="visible"/>
                                      </p:to>
                                    </p:set>
                                    <p:anim calcmode="lin" valueType="num">
                                      <p:cBhvr additive="base">
                                        <p:cTn id="7" dur="500" fill="hold"/>
                                        <p:tgtEl>
                                          <p:spTgt spid="31750"/>
                                        </p:tgtEl>
                                        <p:attrNameLst>
                                          <p:attrName>ppt_x</p:attrName>
                                        </p:attrNameLst>
                                      </p:cBhvr>
                                      <p:tavLst>
                                        <p:tav tm="0">
                                          <p:val>
                                            <p:strVal val="1+#ppt_w/2"/>
                                          </p:val>
                                        </p:tav>
                                        <p:tav tm="100000">
                                          <p:val>
                                            <p:strVal val="#ppt_x"/>
                                          </p:val>
                                        </p:tav>
                                      </p:tavLst>
                                    </p:anim>
                                    <p:anim calcmode="lin" valueType="num">
                                      <p:cBhvr additive="base">
                                        <p:cTn id="8" dur="500" fill="hold"/>
                                        <p:tgtEl>
                                          <p:spTgt spid="3175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6" presetClass="entr" presetSubtype="42" fill="hold" nodeType="afterEffect">
                                  <p:stCondLst>
                                    <p:cond delay="0"/>
                                  </p:stCondLst>
                                  <p:childTnLst>
                                    <p:set>
                                      <p:cBhvr>
                                        <p:cTn id="11" dur="1" fill="hold">
                                          <p:stCondLst>
                                            <p:cond delay="0"/>
                                          </p:stCondLst>
                                        </p:cTn>
                                        <p:tgtEl>
                                          <p:spTgt spid="31746"/>
                                        </p:tgtEl>
                                        <p:attrNameLst>
                                          <p:attrName>style.visibility</p:attrName>
                                        </p:attrNameLst>
                                      </p:cBhvr>
                                      <p:to>
                                        <p:strVal val="visible"/>
                                      </p:to>
                                    </p:set>
                                    <p:animEffect transition="in" filter="barn(outHorizontal)">
                                      <p:cBhvr>
                                        <p:cTn id="12" dur="1000"/>
                                        <p:tgtEl>
                                          <p:spTgt spid="31746"/>
                                        </p:tgtEl>
                                      </p:cBhvr>
                                    </p:animEffect>
                                  </p:childTnLst>
                                </p:cTn>
                              </p:par>
                            </p:childTnLst>
                          </p:cTn>
                        </p:par>
                        <p:par>
                          <p:cTn id="13" fill="hold" nodeType="afterGroup">
                            <p:stCondLst>
                              <p:cond delay="1500"/>
                            </p:stCondLst>
                            <p:childTnLst>
                              <p:par>
                                <p:cTn id="14" presetID="10" presetClass="entr" presetSubtype="0" fill="hold" nodeType="afterEffect">
                                  <p:stCondLst>
                                    <p:cond delay="0"/>
                                  </p:stCondLst>
                                  <p:childTnLst>
                                    <p:set>
                                      <p:cBhvr>
                                        <p:cTn id="15" dur="1" fill="hold">
                                          <p:stCondLst>
                                            <p:cond delay="0"/>
                                          </p:stCondLst>
                                        </p:cTn>
                                        <p:tgtEl>
                                          <p:spTgt spid="31751"/>
                                        </p:tgtEl>
                                        <p:attrNameLst>
                                          <p:attrName>style.visibility</p:attrName>
                                        </p:attrNameLst>
                                      </p:cBhvr>
                                      <p:to>
                                        <p:strVal val="visible"/>
                                      </p:to>
                                    </p:set>
                                    <p:anim calcmode="lin" valueType="num">
                                      <p:cBhvr>
                                        <p:cTn id="16" dur="300" fill="hold"/>
                                        <p:tgtEl>
                                          <p:spTgt spid="31751"/>
                                        </p:tgtEl>
                                        <p:attrNameLst>
                                          <p:attrName>ppt_w</p:attrName>
                                        </p:attrNameLst>
                                      </p:cBhvr>
                                      <p:tavLst>
                                        <p:tav tm="0">
                                          <p:val>
                                            <p:fltVal val="0"/>
                                          </p:val>
                                        </p:tav>
                                        <p:tav tm="100000">
                                          <p:val>
                                            <p:strVal val="#ppt_w"/>
                                          </p:val>
                                        </p:tav>
                                      </p:tavLst>
                                    </p:anim>
                                    <p:anim calcmode="lin" valueType="num">
                                      <p:cBhvr>
                                        <p:cTn id="17" dur="300" fill="hold"/>
                                        <p:tgtEl>
                                          <p:spTgt spid="31751"/>
                                        </p:tgtEl>
                                        <p:attrNameLst>
                                          <p:attrName>ppt_h</p:attrName>
                                        </p:attrNameLst>
                                      </p:cBhvr>
                                      <p:tavLst>
                                        <p:tav tm="0">
                                          <p:val>
                                            <p:fltVal val="0"/>
                                          </p:val>
                                        </p:tav>
                                        <p:tav tm="100000">
                                          <p:val>
                                            <p:strVal val="#ppt_h"/>
                                          </p:val>
                                        </p:tav>
                                      </p:tavLst>
                                    </p:anim>
                                    <p:animEffect transition="in" filter="fade">
                                      <p:cBhvr>
                                        <p:cTn id="18" dur="300"/>
                                        <p:tgtEl>
                                          <p:spTgt spid="31751"/>
                                        </p:tgtEl>
                                      </p:cBhvr>
                                    </p:animEffect>
                                  </p:childTnLst>
                                </p:cTn>
                              </p:par>
                            </p:childTnLst>
                          </p:cTn>
                        </p:par>
                        <p:par>
                          <p:cTn id="19" fill="hold">
                            <p:stCondLst>
                              <p:cond delay="1800"/>
                            </p:stCondLst>
                            <p:childTnLst>
                              <p:par>
                                <p:cTn id="20" presetID="21" presetClass="entr" presetSubtype="1"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71450"/>
            <a:ext cx="29156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About EST, EFT, AFT </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a:extLst>
              <a:ext uri="{FF2B5EF4-FFF2-40B4-BE49-F238E27FC236}">
                <a16:creationId xmlns:a16="http://schemas.microsoft.com/office/drawing/2014/main" id="{DB2F57F2-A7DE-2C51-DF09-090925D53A08}"/>
              </a:ext>
            </a:extLst>
          </p:cNvPr>
          <p:cNvPicPr>
            <a:picLocks noChangeAspect="1"/>
          </p:cNvPicPr>
          <p:nvPr/>
        </p:nvPicPr>
        <p:blipFill>
          <a:blip r:embed="rId3"/>
          <a:stretch>
            <a:fillRect/>
          </a:stretch>
        </p:blipFill>
        <p:spPr>
          <a:xfrm>
            <a:off x="769938" y="936379"/>
            <a:ext cx="10331450" cy="2852063"/>
          </a:xfrm>
          <a:prstGeom prst="rect">
            <a:avLst/>
          </a:prstGeom>
        </p:spPr>
      </p:pic>
      <p:sp>
        <p:nvSpPr>
          <p:cNvPr id="15" name="文本框 14">
            <a:extLst>
              <a:ext uri="{FF2B5EF4-FFF2-40B4-BE49-F238E27FC236}">
                <a16:creationId xmlns:a16="http://schemas.microsoft.com/office/drawing/2014/main" id="{276224FF-4D93-4C57-3199-4B26AFCA4F2B}"/>
              </a:ext>
            </a:extLst>
          </p:cNvPr>
          <p:cNvSpPr txBox="1"/>
          <p:nvPr/>
        </p:nvSpPr>
        <p:spPr>
          <a:xfrm>
            <a:off x="2858021" y="4221088"/>
            <a:ext cx="6480720" cy="1938992"/>
          </a:xfrm>
          <a:prstGeom prst="rect">
            <a:avLst/>
          </a:prstGeom>
          <a:noFill/>
        </p:spPr>
        <p:txBody>
          <a:bodyPr wrap="square" rtlCol="0">
            <a:spAutoFit/>
          </a:bodyPr>
          <a:lstStyle/>
          <a:p>
            <a:r>
              <a:rPr lang="en-US" altLang="zh-CN" sz="2400" i="1" dirty="0"/>
              <a:t>EST</a:t>
            </a:r>
            <a:r>
              <a:rPr lang="en-US" altLang="zh-CN" sz="2400" dirty="0"/>
              <a:t>: The earliest execution start time</a:t>
            </a:r>
          </a:p>
          <a:p>
            <a:endParaRPr lang="en-US" altLang="zh-CN" sz="2400" dirty="0"/>
          </a:p>
          <a:p>
            <a:r>
              <a:rPr lang="en-US" altLang="zh-CN" sz="2400" i="1" dirty="0"/>
              <a:t>EFT</a:t>
            </a:r>
            <a:r>
              <a:rPr lang="en-US" altLang="zh-CN" sz="2400" dirty="0"/>
              <a:t>: The earliest execution finish time</a:t>
            </a:r>
          </a:p>
          <a:p>
            <a:endParaRPr lang="en-US" altLang="zh-CN" sz="2400" dirty="0"/>
          </a:p>
          <a:p>
            <a:r>
              <a:rPr lang="en-US" altLang="zh-CN" sz="2400" i="1" dirty="0"/>
              <a:t>AFT</a:t>
            </a:r>
            <a:r>
              <a:rPr lang="en-US" altLang="zh-CN" sz="2400" dirty="0"/>
              <a:t>: The actual finish time</a:t>
            </a:r>
            <a:endParaRPr lang="zh-CN" altLang="en-US" sz="2400" dirty="0"/>
          </a:p>
        </p:txBody>
      </p:sp>
    </p:spTree>
    <p:extLst>
      <p:ext uri="{BB962C8B-B14F-4D97-AF65-F5344CB8AC3E}">
        <p14:creationId xmlns:p14="http://schemas.microsoft.com/office/powerpoint/2010/main" val="1192137846"/>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71450"/>
            <a:ext cx="29156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About EST, EFT, AFT </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a:extLst>
              <a:ext uri="{FF2B5EF4-FFF2-40B4-BE49-F238E27FC236}">
                <a16:creationId xmlns:a16="http://schemas.microsoft.com/office/drawing/2014/main" id="{9307EA9C-0C6C-7403-790D-75EA6C345933}"/>
              </a:ext>
            </a:extLst>
          </p:cNvPr>
          <p:cNvSpPr txBox="1"/>
          <p:nvPr/>
        </p:nvSpPr>
        <p:spPr>
          <a:xfrm>
            <a:off x="4101469" y="5311413"/>
            <a:ext cx="5832648" cy="369332"/>
          </a:xfrm>
          <a:prstGeom prst="rect">
            <a:avLst/>
          </a:prstGeom>
          <a:noFill/>
        </p:spPr>
        <p:txBody>
          <a:bodyPr wrap="square" rtlCol="0">
            <a:spAutoFit/>
          </a:bodyPr>
          <a:lstStyle/>
          <a:p>
            <a:r>
              <a:rPr lang="en-US" altLang="zh-CN" dirty="0"/>
              <a:t>We use these two graphs to explain it:</a:t>
            </a:r>
            <a:endParaRPr lang="zh-CN" altLang="en-US" dirty="0"/>
          </a:p>
        </p:txBody>
      </p:sp>
      <p:pic>
        <p:nvPicPr>
          <p:cNvPr id="9" name="图片 8">
            <a:extLst>
              <a:ext uri="{FF2B5EF4-FFF2-40B4-BE49-F238E27FC236}">
                <a16:creationId xmlns:a16="http://schemas.microsoft.com/office/drawing/2014/main" id="{4F4D9ECB-45CB-0E42-4CEF-6EB10950E323}"/>
              </a:ext>
            </a:extLst>
          </p:cNvPr>
          <p:cNvPicPr>
            <a:picLocks noChangeAspect="1"/>
          </p:cNvPicPr>
          <p:nvPr/>
        </p:nvPicPr>
        <p:blipFill rotWithShape="1">
          <a:blip r:embed="rId3"/>
          <a:srcRect l="4556" t="23726" b="995"/>
          <a:stretch/>
        </p:blipFill>
        <p:spPr>
          <a:xfrm>
            <a:off x="4874245" y="5812372"/>
            <a:ext cx="2232248" cy="424334"/>
          </a:xfrm>
          <a:prstGeom prst="rect">
            <a:avLst/>
          </a:prstGeom>
        </p:spPr>
      </p:pic>
      <p:cxnSp>
        <p:nvCxnSpPr>
          <p:cNvPr id="11" name="直接箭头连接符 10">
            <a:extLst>
              <a:ext uri="{FF2B5EF4-FFF2-40B4-BE49-F238E27FC236}">
                <a16:creationId xmlns:a16="http://schemas.microsoft.com/office/drawing/2014/main" id="{A9321805-FB42-963D-448F-2B87769531B7}"/>
              </a:ext>
            </a:extLst>
          </p:cNvPr>
          <p:cNvCxnSpPr/>
          <p:nvPr/>
        </p:nvCxnSpPr>
        <p:spPr bwMode="auto">
          <a:xfrm>
            <a:off x="4197601" y="6023933"/>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a:extLst>
              <a:ext uri="{FF2B5EF4-FFF2-40B4-BE49-F238E27FC236}">
                <a16:creationId xmlns:a16="http://schemas.microsoft.com/office/drawing/2014/main" id="{6D07D204-8AF9-B4B2-9B41-1BA378B5ACDD}"/>
              </a:ext>
            </a:extLst>
          </p:cNvPr>
          <p:cNvSpPr txBox="1"/>
          <p:nvPr/>
        </p:nvSpPr>
        <p:spPr>
          <a:xfrm>
            <a:off x="4101469" y="4368518"/>
            <a:ext cx="4464496" cy="369332"/>
          </a:xfrm>
          <a:prstGeom prst="rect">
            <a:avLst/>
          </a:prstGeom>
          <a:noFill/>
        </p:spPr>
        <p:txBody>
          <a:bodyPr wrap="square" rtlCol="0">
            <a:spAutoFit/>
          </a:bodyPr>
          <a:lstStyle/>
          <a:p>
            <a:r>
              <a:rPr lang="en-US" altLang="zh-CN" dirty="0"/>
              <a:t>Order: </a:t>
            </a:r>
            <a:endParaRPr lang="zh-CN" altLang="en-US" dirty="0"/>
          </a:p>
        </p:txBody>
      </p:sp>
      <p:pic>
        <p:nvPicPr>
          <p:cNvPr id="16" name="图片 15">
            <a:extLst>
              <a:ext uri="{FF2B5EF4-FFF2-40B4-BE49-F238E27FC236}">
                <a16:creationId xmlns:a16="http://schemas.microsoft.com/office/drawing/2014/main" id="{638E5551-67FE-FCE7-DFF4-2C5600A465B8}"/>
              </a:ext>
            </a:extLst>
          </p:cNvPr>
          <p:cNvPicPr>
            <a:picLocks noChangeAspect="1"/>
          </p:cNvPicPr>
          <p:nvPr/>
        </p:nvPicPr>
        <p:blipFill>
          <a:blip r:embed="rId4"/>
          <a:stretch>
            <a:fillRect/>
          </a:stretch>
        </p:blipFill>
        <p:spPr>
          <a:xfrm>
            <a:off x="8114605" y="5093536"/>
            <a:ext cx="3912668" cy="1080117"/>
          </a:xfrm>
          <a:prstGeom prst="rect">
            <a:avLst/>
          </a:prstGeom>
        </p:spPr>
      </p:pic>
      <p:pic>
        <p:nvPicPr>
          <p:cNvPr id="18" name="图片 17">
            <a:extLst>
              <a:ext uri="{FF2B5EF4-FFF2-40B4-BE49-F238E27FC236}">
                <a16:creationId xmlns:a16="http://schemas.microsoft.com/office/drawing/2014/main" id="{3B222D4B-6896-2889-FE9D-A4CC39BFFF3B}"/>
              </a:ext>
            </a:extLst>
          </p:cNvPr>
          <p:cNvPicPr>
            <a:picLocks noChangeAspect="1"/>
          </p:cNvPicPr>
          <p:nvPr/>
        </p:nvPicPr>
        <p:blipFill>
          <a:blip r:embed="rId5"/>
          <a:stretch>
            <a:fillRect/>
          </a:stretch>
        </p:blipFill>
        <p:spPr>
          <a:xfrm>
            <a:off x="1282829" y="683392"/>
            <a:ext cx="2194905" cy="6003158"/>
          </a:xfrm>
          <a:prstGeom prst="rect">
            <a:avLst/>
          </a:prstGeom>
        </p:spPr>
      </p:pic>
      <p:pic>
        <p:nvPicPr>
          <p:cNvPr id="20" name="图片 19">
            <a:extLst>
              <a:ext uri="{FF2B5EF4-FFF2-40B4-BE49-F238E27FC236}">
                <a16:creationId xmlns:a16="http://schemas.microsoft.com/office/drawing/2014/main" id="{61D714CB-9867-346F-96E8-BE23A8B3E562}"/>
              </a:ext>
            </a:extLst>
          </p:cNvPr>
          <p:cNvPicPr>
            <a:picLocks noChangeAspect="1"/>
          </p:cNvPicPr>
          <p:nvPr/>
        </p:nvPicPr>
        <p:blipFill>
          <a:blip r:embed="rId6"/>
          <a:stretch>
            <a:fillRect/>
          </a:stretch>
        </p:blipFill>
        <p:spPr>
          <a:xfrm>
            <a:off x="4946253" y="4403602"/>
            <a:ext cx="3456384" cy="353129"/>
          </a:xfrm>
          <a:prstGeom prst="rect">
            <a:avLst/>
          </a:prstGeom>
        </p:spPr>
      </p:pic>
      <p:pic>
        <p:nvPicPr>
          <p:cNvPr id="22" name="图片 21">
            <a:extLst>
              <a:ext uri="{FF2B5EF4-FFF2-40B4-BE49-F238E27FC236}">
                <a16:creationId xmlns:a16="http://schemas.microsoft.com/office/drawing/2014/main" id="{D2C5C241-2079-E1FA-9B3E-84C74516E69D}"/>
              </a:ext>
            </a:extLst>
          </p:cNvPr>
          <p:cNvPicPr>
            <a:picLocks noChangeAspect="1"/>
          </p:cNvPicPr>
          <p:nvPr/>
        </p:nvPicPr>
        <p:blipFill>
          <a:blip r:embed="rId7"/>
          <a:stretch>
            <a:fillRect/>
          </a:stretch>
        </p:blipFill>
        <p:spPr>
          <a:xfrm>
            <a:off x="4298181" y="747578"/>
            <a:ext cx="5616624" cy="3419900"/>
          </a:xfrm>
          <a:prstGeom prst="rect">
            <a:avLst/>
          </a:prstGeom>
        </p:spPr>
      </p:pic>
      <p:sp>
        <p:nvSpPr>
          <p:cNvPr id="3" name="箭头: 右 2">
            <a:hlinkClick r:id="rId8" action="ppaction://hlinksldjump"/>
            <a:extLst>
              <a:ext uri="{FF2B5EF4-FFF2-40B4-BE49-F238E27FC236}">
                <a16:creationId xmlns:a16="http://schemas.microsoft.com/office/drawing/2014/main" id="{03A70C00-C5CC-8627-6997-AF46CCEEF1BB}"/>
              </a:ext>
            </a:extLst>
          </p:cNvPr>
          <p:cNvSpPr/>
          <p:nvPr/>
        </p:nvSpPr>
        <p:spPr bwMode="auto">
          <a:xfrm>
            <a:off x="10418861" y="1801817"/>
            <a:ext cx="1152128" cy="6480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solidFill>
                  <a:schemeClr val="bg1">
                    <a:lumMod val="50000"/>
                  </a:schemeClr>
                </a:solidFill>
              </a:rPr>
              <a:t>   Back</a:t>
            </a:r>
            <a:endParaRPr kumimoji="0" lang="zh-CN" altLang="en-US" sz="1800" b="0" i="0" u="none" strike="noStrike" cap="none" normalizeH="0" baseline="0" dirty="0">
              <a:ln>
                <a:noFill/>
              </a:ln>
              <a:solidFill>
                <a:schemeClr val="bg1">
                  <a:lumMod val="50000"/>
                </a:schemeClr>
              </a:solidFill>
              <a:effectLst/>
              <a:latin typeface="Arial" panose="020B0604020202020204" pitchFamily="34" charset="0"/>
              <a:ea typeface="宋体" panose="02010600030101010101" pitchFamily="2" charset="-122"/>
            </a:endParaRPr>
          </a:p>
        </p:txBody>
      </p:sp>
      <p:cxnSp>
        <p:nvCxnSpPr>
          <p:cNvPr id="28" name="直接连接符 27">
            <a:extLst>
              <a:ext uri="{FF2B5EF4-FFF2-40B4-BE49-F238E27FC236}">
                <a16:creationId xmlns:a16="http://schemas.microsoft.com/office/drawing/2014/main" id="{5CC36A67-5D4D-8548-AF43-811FF98586A4}"/>
              </a:ext>
            </a:extLst>
          </p:cNvPr>
          <p:cNvCxnSpPr/>
          <p:nvPr/>
        </p:nvCxnSpPr>
        <p:spPr bwMode="auto">
          <a:xfrm>
            <a:off x="2441788" y="1713310"/>
            <a:ext cx="30898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a:extLst>
              <a:ext uri="{FF2B5EF4-FFF2-40B4-BE49-F238E27FC236}">
                <a16:creationId xmlns:a16="http://schemas.microsoft.com/office/drawing/2014/main" id="{868092E6-9220-BB58-5B10-38CD24372617}"/>
              </a:ext>
            </a:extLst>
          </p:cNvPr>
          <p:cNvCxnSpPr/>
          <p:nvPr/>
        </p:nvCxnSpPr>
        <p:spPr bwMode="auto">
          <a:xfrm flipH="1">
            <a:off x="2468079" y="980728"/>
            <a:ext cx="128201" cy="7200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a:extLst>
              <a:ext uri="{FF2B5EF4-FFF2-40B4-BE49-F238E27FC236}">
                <a16:creationId xmlns:a16="http://schemas.microsoft.com/office/drawing/2014/main" id="{A43ACF26-DEE8-3AAE-50E1-3C29861C3938}"/>
              </a:ext>
            </a:extLst>
          </p:cNvPr>
          <p:cNvCxnSpPr/>
          <p:nvPr/>
        </p:nvCxnSpPr>
        <p:spPr bwMode="auto">
          <a:xfrm flipH="1">
            <a:off x="2468079" y="994671"/>
            <a:ext cx="216641"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a:extLst>
              <a:ext uri="{FF2B5EF4-FFF2-40B4-BE49-F238E27FC236}">
                <a16:creationId xmlns:a16="http://schemas.microsoft.com/office/drawing/2014/main" id="{6E50FEC3-2BFC-0BB0-2F96-770656AEACAA}"/>
              </a:ext>
            </a:extLst>
          </p:cNvPr>
          <p:cNvCxnSpPr/>
          <p:nvPr/>
        </p:nvCxnSpPr>
        <p:spPr bwMode="auto">
          <a:xfrm flipH="1">
            <a:off x="2468079" y="1080622"/>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a:extLst>
              <a:ext uri="{FF2B5EF4-FFF2-40B4-BE49-F238E27FC236}">
                <a16:creationId xmlns:a16="http://schemas.microsoft.com/office/drawing/2014/main" id="{2D8B48BD-529D-E1C0-0634-AC2586905CDF}"/>
              </a:ext>
            </a:extLst>
          </p:cNvPr>
          <p:cNvCxnSpPr/>
          <p:nvPr/>
        </p:nvCxnSpPr>
        <p:spPr bwMode="auto">
          <a:xfrm flipH="1">
            <a:off x="2453436" y="1166573"/>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a:extLst>
              <a:ext uri="{FF2B5EF4-FFF2-40B4-BE49-F238E27FC236}">
                <a16:creationId xmlns:a16="http://schemas.microsoft.com/office/drawing/2014/main" id="{1E066A46-9A0F-A063-B5D6-C5A8A14474BB}"/>
              </a:ext>
            </a:extLst>
          </p:cNvPr>
          <p:cNvCxnSpPr/>
          <p:nvPr/>
        </p:nvCxnSpPr>
        <p:spPr bwMode="auto">
          <a:xfrm flipH="1">
            <a:off x="2473317" y="1252524"/>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a:extLst>
              <a:ext uri="{FF2B5EF4-FFF2-40B4-BE49-F238E27FC236}">
                <a16:creationId xmlns:a16="http://schemas.microsoft.com/office/drawing/2014/main" id="{9AF18BF7-03DA-3465-6245-8B140CFC3D1A}"/>
              </a:ext>
            </a:extLst>
          </p:cNvPr>
          <p:cNvCxnSpPr/>
          <p:nvPr/>
        </p:nvCxnSpPr>
        <p:spPr bwMode="auto">
          <a:xfrm flipH="1">
            <a:off x="2464499" y="1348929"/>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a:extLst>
              <a:ext uri="{FF2B5EF4-FFF2-40B4-BE49-F238E27FC236}">
                <a16:creationId xmlns:a16="http://schemas.microsoft.com/office/drawing/2014/main" id="{D7E69E26-6600-2DE8-CED9-0696BD8EBCB6}"/>
              </a:ext>
            </a:extLst>
          </p:cNvPr>
          <p:cNvCxnSpPr/>
          <p:nvPr/>
        </p:nvCxnSpPr>
        <p:spPr bwMode="auto">
          <a:xfrm flipH="1">
            <a:off x="2473317" y="1434714"/>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a:extLst>
              <a:ext uri="{FF2B5EF4-FFF2-40B4-BE49-F238E27FC236}">
                <a16:creationId xmlns:a16="http://schemas.microsoft.com/office/drawing/2014/main" id="{D360FB07-38BC-A7A1-AE14-35CAF4CA769E}"/>
              </a:ext>
            </a:extLst>
          </p:cNvPr>
          <p:cNvCxnSpPr/>
          <p:nvPr/>
        </p:nvCxnSpPr>
        <p:spPr bwMode="auto">
          <a:xfrm flipH="1">
            <a:off x="2482135" y="1535574"/>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7FB42F7D-D46D-71F2-9F16-F79FAFFB9300}"/>
              </a:ext>
            </a:extLst>
          </p:cNvPr>
          <p:cNvCxnSpPr/>
          <p:nvPr/>
        </p:nvCxnSpPr>
        <p:spPr bwMode="auto">
          <a:xfrm flipH="1">
            <a:off x="2591860" y="1631979"/>
            <a:ext cx="122145" cy="7549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a:extLst>
              <a:ext uri="{FF2B5EF4-FFF2-40B4-BE49-F238E27FC236}">
                <a16:creationId xmlns:a16="http://schemas.microsoft.com/office/drawing/2014/main" id="{1C45A280-0DE2-C2B1-B495-FED531975615}"/>
              </a:ext>
            </a:extLst>
          </p:cNvPr>
          <p:cNvCxnSpPr/>
          <p:nvPr/>
        </p:nvCxnSpPr>
        <p:spPr bwMode="auto">
          <a:xfrm flipH="1">
            <a:off x="2899075" y="958667"/>
            <a:ext cx="128201" cy="7200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a:extLst>
              <a:ext uri="{FF2B5EF4-FFF2-40B4-BE49-F238E27FC236}">
                <a16:creationId xmlns:a16="http://schemas.microsoft.com/office/drawing/2014/main" id="{49072A68-FA02-CEDE-0EFD-186D569ADE91}"/>
              </a:ext>
            </a:extLst>
          </p:cNvPr>
          <p:cNvCxnSpPr/>
          <p:nvPr/>
        </p:nvCxnSpPr>
        <p:spPr bwMode="auto">
          <a:xfrm>
            <a:off x="2899075" y="2267744"/>
            <a:ext cx="28269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a:extLst>
              <a:ext uri="{FF2B5EF4-FFF2-40B4-BE49-F238E27FC236}">
                <a16:creationId xmlns:a16="http://schemas.microsoft.com/office/drawing/2014/main" id="{C55DDB23-D779-9567-072A-9DE8C0BB8303}"/>
              </a:ext>
            </a:extLst>
          </p:cNvPr>
          <p:cNvCxnSpPr/>
          <p:nvPr/>
        </p:nvCxnSpPr>
        <p:spPr bwMode="auto">
          <a:xfrm flipH="1">
            <a:off x="2907587" y="957792"/>
            <a:ext cx="216641"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a:extLst>
              <a:ext uri="{FF2B5EF4-FFF2-40B4-BE49-F238E27FC236}">
                <a16:creationId xmlns:a16="http://schemas.microsoft.com/office/drawing/2014/main" id="{E9752DF1-BE9E-9294-4B48-C38874321559}"/>
              </a:ext>
            </a:extLst>
          </p:cNvPr>
          <p:cNvCxnSpPr/>
          <p:nvPr/>
        </p:nvCxnSpPr>
        <p:spPr bwMode="auto">
          <a:xfrm flipH="1">
            <a:off x="2899075" y="994234"/>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a:extLst>
              <a:ext uri="{FF2B5EF4-FFF2-40B4-BE49-F238E27FC236}">
                <a16:creationId xmlns:a16="http://schemas.microsoft.com/office/drawing/2014/main" id="{843CCEC9-8594-E0EB-C8E4-15CD5186D89E}"/>
              </a:ext>
            </a:extLst>
          </p:cNvPr>
          <p:cNvCxnSpPr/>
          <p:nvPr/>
        </p:nvCxnSpPr>
        <p:spPr bwMode="auto">
          <a:xfrm flipH="1">
            <a:off x="2905711" y="1084449"/>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a:extLst>
              <a:ext uri="{FF2B5EF4-FFF2-40B4-BE49-F238E27FC236}">
                <a16:creationId xmlns:a16="http://schemas.microsoft.com/office/drawing/2014/main" id="{DFCD4DC8-174C-7AD7-E2DB-FD3EBE7A54D6}"/>
              </a:ext>
            </a:extLst>
          </p:cNvPr>
          <p:cNvCxnSpPr/>
          <p:nvPr/>
        </p:nvCxnSpPr>
        <p:spPr bwMode="auto">
          <a:xfrm flipH="1">
            <a:off x="2899075" y="1189886"/>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a:extLst>
              <a:ext uri="{FF2B5EF4-FFF2-40B4-BE49-F238E27FC236}">
                <a16:creationId xmlns:a16="http://schemas.microsoft.com/office/drawing/2014/main" id="{E9723121-B38B-B12C-C8FF-FBD39D2A7EE7}"/>
              </a:ext>
            </a:extLst>
          </p:cNvPr>
          <p:cNvCxnSpPr/>
          <p:nvPr/>
        </p:nvCxnSpPr>
        <p:spPr bwMode="auto">
          <a:xfrm flipH="1">
            <a:off x="2892416" y="1302549"/>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a:extLst>
              <a:ext uri="{FF2B5EF4-FFF2-40B4-BE49-F238E27FC236}">
                <a16:creationId xmlns:a16="http://schemas.microsoft.com/office/drawing/2014/main" id="{72F09FCC-362D-C34F-6093-E6005932458C}"/>
              </a:ext>
            </a:extLst>
          </p:cNvPr>
          <p:cNvCxnSpPr/>
          <p:nvPr/>
        </p:nvCxnSpPr>
        <p:spPr bwMode="auto">
          <a:xfrm flipH="1">
            <a:off x="2889764" y="1411964"/>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696" name="直接连接符 29695">
            <a:extLst>
              <a:ext uri="{FF2B5EF4-FFF2-40B4-BE49-F238E27FC236}">
                <a16:creationId xmlns:a16="http://schemas.microsoft.com/office/drawing/2014/main" id="{3412598F-27BF-2B55-1AC2-A22B605F2379}"/>
              </a:ext>
            </a:extLst>
          </p:cNvPr>
          <p:cNvCxnSpPr/>
          <p:nvPr/>
        </p:nvCxnSpPr>
        <p:spPr bwMode="auto">
          <a:xfrm flipH="1">
            <a:off x="2889764" y="1500772"/>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697" name="直接连接符 29696">
            <a:extLst>
              <a:ext uri="{FF2B5EF4-FFF2-40B4-BE49-F238E27FC236}">
                <a16:creationId xmlns:a16="http://schemas.microsoft.com/office/drawing/2014/main" id="{AA51C2E3-8ED1-EAE9-2F15-7F7C9416D43A}"/>
              </a:ext>
            </a:extLst>
          </p:cNvPr>
          <p:cNvCxnSpPr/>
          <p:nvPr/>
        </p:nvCxnSpPr>
        <p:spPr bwMode="auto">
          <a:xfrm flipH="1">
            <a:off x="2902353" y="1594329"/>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1" name="直接连接符 29700">
            <a:extLst>
              <a:ext uri="{FF2B5EF4-FFF2-40B4-BE49-F238E27FC236}">
                <a16:creationId xmlns:a16="http://schemas.microsoft.com/office/drawing/2014/main" id="{637DB3ED-666A-D153-FBB3-90012C3742AB}"/>
              </a:ext>
            </a:extLst>
          </p:cNvPr>
          <p:cNvCxnSpPr/>
          <p:nvPr/>
        </p:nvCxnSpPr>
        <p:spPr bwMode="auto">
          <a:xfrm flipH="1">
            <a:off x="2907587" y="1680419"/>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2" name="直接连接符 29701">
            <a:extLst>
              <a:ext uri="{FF2B5EF4-FFF2-40B4-BE49-F238E27FC236}">
                <a16:creationId xmlns:a16="http://schemas.microsoft.com/office/drawing/2014/main" id="{435622A0-382D-1F7A-374E-0A4B1F3EA540}"/>
              </a:ext>
            </a:extLst>
          </p:cNvPr>
          <p:cNvCxnSpPr/>
          <p:nvPr/>
        </p:nvCxnSpPr>
        <p:spPr bwMode="auto">
          <a:xfrm flipH="1">
            <a:off x="2904195" y="1795232"/>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3" name="直接连接符 29702">
            <a:extLst>
              <a:ext uri="{FF2B5EF4-FFF2-40B4-BE49-F238E27FC236}">
                <a16:creationId xmlns:a16="http://schemas.microsoft.com/office/drawing/2014/main" id="{1D60F9C7-AEB1-AE8D-615A-46C6E1718F6D}"/>
              </a:ext>
            </a:extLst>
          </p:cNvPr>
          <p:cNvCxnSpPr/>
          <p:nvPr/>
        </p:nvCxnSpPr>
        <p:spPr bwMode="auto">
          <a:xfrm flipH="1">
            <a:off x="2899075" y="1913138"/>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4" name="直接连接符 29703">
            <a:extLst>
              <a:ext uri="{FF2B5EF4-FFF2-40B4-BE49-F238E27FC236}">
                <a16:creationId xmlns:a16="http://schemas.microsoft.com/office/drawing/2014/main" id="{2D824583-EF54-B0A9-DD4B-BA1D75BFEEC7}"/>
              </a:ext>
            </a:extLst>
          </p:cNvPr>
          <p:cNvCxnSpPr/>
          <p:nvPr/>
        </p:nvCxnSpPr>
        <p:spPr bwMode="auto">
          <a:xfrm flipH="1">
            <a:off x="2892416" y="2027702"/>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5" name="直接连接符 29704">
            <a:extLst>
              <a:ext uri="{FF2B5EF4-FFF2-40B4-BE49-F238E27FC236}">
                <a16:creationId xmlns:a16="http://schemas.microsoft.com/office/drawing/2014/main" id="{397BC986-F171-FC1D-F708-CB5E2FD22109}"/>
              </a:ext>
            </a:extLst>
          </p:cNvPr>
          <p:cNvCxnSpPr/>
          <p:nvPr/>
        </p:nvCxnSpPr>
        <p:spPr bwMode="auto">
          <a:xfrm flipH="1">
            <a:off x="2963175" y="2145608"/>
            <a:ext cx="218593" cy="1324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8" name="直接连接符 29707">
            <a:extLst>
              <a:ext uri="{FF2B5EF4-FFF2-40B4-BE49-F238E27FC236}">
                <a16:creationId xmlns:a16="http://schemas.microsoft.com/office/drawing/2014/main" id="{FCC39417-96A6-07D0-DD10-689E58302F79}"/>
              </a:ext>
            </a:extLst>
          </p:cNvPr>
          <p:cNvCxnSpPr/>
          <p:nvPr/>
        </p:nvCxnSpPr>
        <p:spPr bwMode="auto">
          <a:xfrm flipH="1">
            <a:off x="3097862" y="2228605"/>
            <a:ext cx="74595" cy="4732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717" name="组合 29716">
            <a:extLst>
              <a:ext uri="{FF2B5EF4-FFF2-40B4-BE49-F238E27FC236}">
                <a16:creationId xmlns:a16="http://schemas.microsoft.com/office/drawing/2014/main" id="{B3654E5A-BDE1-B6BC-971F-5C12864A93D6}"/>
              </a:ext>
            </a:extLst>
          </p:cNvPr>
          <p:cNvGrpSpPr/>
          <p:nvPr/>
        </p:nvGrpSpPr>
        <p:grpSpPr>
          <a:xfrm>
            <a:off x="3224809" y="2197613"/>
            <a:ext cx="127800" cy="125280"/>
            <a:chOff x="3224809" y="2197613"/>
            <a:chExt cx="127800" cy="125280"/>
          </a:xfrm>
        </p:grpSpPr>
        <mc:AlternateContent xmlns:mc="http://schemas.openxmlformats.org/markup-compatibility/2006" xmlns:p14="http://schemas.microsoft.com/office/powerpoint/2010/main">
          <mc:Choice Requires="p14">
            <p:contentPart p14:bwMode="auto" r:id="rId9">
              <p14:nvContentPartPr>
                <p14:cNvPr id="29715" name="墨迹 29714">
                  <a:extLst>
                    <a:ext uri="{FF2B5EF4-FFF2-40B4-BE49-F238E27FC236}">
                      <a16:creationId xmlns:a16="http://schemas.microsoft.com/office/drawing/2014/main" id="{61480A56-C8AD-97D2-AFAC-9249791D2E5E}"/>
                    </a:ext>
                  </a:extLst>
                </p14:cNvPr>
                <p14:cNvContentPartPr/>
                <p14:nvPr/>
              </p14:nvContentPartPr>
              <p14:xfrm>
                <a:off x="3224809" y="2216693"/>
                <a:ext cx="60120" cy="106200"/>
              </p14:xfrm>
            </p:contentPart>
          </mc:Choice>
          <mc:Fallback xmlns="">
            <p:pic>
              <p:nvPicPr>
                <p:cNvPr id="29715" name="墨迹 29714">
                  <a:extLst>
                    <a:ext uri="{FF2B5EF4-FFF2-40B4-BE49-F238E27FC236}">
                      <a16:creationId xmlns:a16="http://schemas.microsoft.com/office/drawing/2014/main" id="{61480A56-C8AD-97D2-AFAC-9249791D2E5E}"/>
                    </a:ext>
                  </a:extLst>
                </p:cNvPr>
                <p:cNvPicPr/>
                <p:nvPr/>
              </p:nvPicPr>
              <p:blipFill>
                <a:blip r:embed="rId10"/>
                <a:stretch>
                  <a:fillRect/>
                </a:stretch>
              </p:blipFill>
              <p:spPr>
                <a:xfrm>
                  <a:off x="3218689" y="2210573"/>
                  <a:ext cx="72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716" name="墨迹 29715">
                  <a:extLst>
                    <a:ext uri="{FF2B5EF4-FFF2-40B4-BE49-F238E27FC236}">
                      <a16:creationId xmlns:a16="http://schemas.microsoft.com/office/drawing/2014/main" id="{72D544CC-15AD-DEB2-B850-E403520A0B21}"/>
                    </a:ext>
                  </a:extLst>
                </p14:cNvPr>
                <p14:cNvContentPartPr/>
                <p14:nvPr/>
              </p14:nvContentPartPr>
              <p14:xfrm>
                <a:off x="3315169" y="2197613"/>
                <a:ext cx="37440" cy="124200"/>
              </p14:xfrm>
            </p:contentPart>
          </mc:Choice>
          <mc:Fallback xmlns="">
            <p:pic>
              <p:nvPicPr>
                <p:cNvPr id="29716" name="墨迹 29715">
                  <a:extLst>
                    <a:ext uri="{FF2B5EF4-FFF2-40B4-BE49-F238E27FC236}">
                      <a16:creationId xmlns:a16="http://schemas.microsoft.com/office/drawing/2014/main" id="{72D544CC-15AD-DEB2-B850-E403520A0B21}"/>
                    </a:ext>
                  </a:extLst>
                </p:cNvPr>
                <p:cNvPicPr/>
                <p:nvPr/>
              </p:nvPicPr>
              <p:blipFill>
                <a:blip r:embed="rId12"/>
                <a:stretch>
                  <a:fillRect/>
                </a:stretch>
              </p:blipFill>
              <p:spPr>
                <a:xfrm>
                  <a:off x="3309049" y="2191493"/>
                  <a:ext cx="49680" cy="13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9718" name="墨迹 29717">
                <a:extLst>
                  <a:ext uri="{FF2B5EF4-FFF2-40B4-BE49-F238E27FC236}">
                    <a16:creationId xmlns:a16="http://schemas.microsoft.com/office/drawing/2014/main" id="{BC21ECF3-EBB2-CA41-BD7B-5B29CD1A2079}"/>
                  </a:ext>
                </a:extLst>
              </p14:cNvPr>
              <p14:cNvContentPartPr/>
              <p14:nvPr/>
            </p14:nvContentPartPr>
            <p14:xfrm>
              <a:off x="8539250" y="1547100"/>
              <a:ext cx="344880" cy="243720"/>
            </p14:xfrm>
          </p:contentPart>
        </mc:Choice>
        <mc:Fallback xmlns="">
          <p:pic>
            <p:nvPicPr>
              <p:cNvPr id="29718" name="墨迹 29717">
                <a:extLst>
                  <a:ext uri="{FF2B5EF4-FFF2-40B4-BE49-F238E27FC236}">
                    <a16:creationId xmlns:a16="http://schemas.microsoft.com/office/drawing/2014/main" id="{BC21ECF3-EBB2-CA41-BD7B-5B29CD1A2079}"/>
                  </a:ext>
                </a:extLst>
              </p:cNvPr>
              <p:cNvPicPr/>
              <p:nvPr/>
            </p:nvPicPr>
            <p:blipFill>
              <a:blip r:embed="rId14"/>
              <a:stretch>
                <a:fillRect/>
              </a:stretch>
            </p:blipFill>
            <p:spPr>
              <a:xfrm>
                <a:off x="8533130" y="1540980"/>
                <a:ext cx="3571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719" name="墨迹 29718">
                <a:extLst>
                  <a:ext uri="{FF2B5EF4-FFF2-40B4-BE49-F238E27FC236}">
                    <a16:creationId xmlns:a16="http://schemas.microsoft.com/office/drawing/2014/main" id="{FE15B704-C23D-A874-441C-2E3963B6DF5F}"/>
                  </a:ext>
                </a:extLst>
              </p14:cNvPr>
              <p14:cNvContentPartPr/>
              <p14:nvPr/>
            </p14:nvContentPartPr>
            <p14:xfrm>
              <a:off x="9015470" y="1542780"/>
              <a:ext cx="255960" cy="242640"/>
            </p14:xfrm>
          </p:contentPart>
        </mc:Choice>
        <mc:Fallback xmlns="">
          <p:pic>
            <p:nvPicPr>
              <p:cNvPr id="29719" name="墨迹 29718">
                <a:extLst>
                  <a:ext uri="{FF2B5EF4-FFF2-40B4-BE49-F238E27FC236}">
                    <a16:creationId xmlns:a16="http://schemas.microsoft.com/office/drawing/2014/main" id="{FE15B704-C23D-A874-441C-2E3963B6DF5F}"/>
                  </a:ext>
                </a:extLst>
              </p:cNvPr>
              <p:cNvPicPr/>
              <p:nvPr/>
            </p:nvPicPr>
            <p:blipFill>
              <a:blip r:embed="rId16"/>
              <a:stretch>
                <a:fillRect/>
              </a:stretch>
            </p:blipFill>
            <p:spPr>
              <a:xfrm>
                <a:off x="9009350" y="1536660"/>
                <a:ext cx="268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722" name="墨迹 29721">
                <a:extLst>
                  <a:ext uri="{FF2B5EF4-FFF2-40B4-BE49-F238E27FC236}">
                    <a16:creationId xmlns:a16="http://schemas.microsoft.com/office/drawing/2014/main" id="{FFB3497B-EFFF-F8B4-B26A-0D27E8A2E27F}"/>
                  </a:ext>
                </a:extLst>
              </p14:cNvPr>
              <p14:cNvContentPartPr/>
              <p14:nvPr/>
            </p14:nvContentPartPr>
            <p14:xfrm>
              <a:off x="7518480" y="2539620"/>
              <a:ext cx="360" cy="360"/>
            </p14:xfrm>
          </p:contentPart>
        </mc:Choice>
        <mc:Fallback xmlns="">
          <p:pic>
            <p:nvPicPr>
              <p:cNvPr id="29722" name="墨迹 29721">
                <a:extLst>
                  <a:ext uri="{FF2B5EF4-FFF2-40B4-BE49-F238E27FC236}">
                    <a16:creationId xmlns:a16="http://schemas.microsoft.com/office/drawing/2014/main" id="{FFB3497B-EFFF-F8B4-B26A-0D27E8A2E27F}"/>
                  </a:ext>
                </a:extLst>
              </p:cNvPr>
              <p:cNvPicPr/>
              <p:nvPr/>
            </p:nvPicPr>
            <p:blipFill>
              <a:blip r:embed="rId18"/>
              <a:stretch>
                <a:fillRect/>
              </a:stretch>
            </p:blipFill>
            <p:spPr>
              <a:xfrm>
                <a:off x="7512360" y="25335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723" name="墨迹 29722">
                <a:extLst>
                  <a:ext uri="{FF2B5EF4-FFF2-40B4-BE49-F238E27FC236}">
                    <a16:creationId xmlns:a16="http://schemas.microsoft.com/office/drawing/2014/main" id="{459C08FC-65AB-2CB0-53E1-FB5AB26B63B4}"/>
                  </a:ext>
                </a:extLst>
              </p14:cNvPr>
              <p14:cNvContentPartPr/>
              <p14:nvPr/>
            </p14:nvContentPartPr>
            <p14:xfrm>
              <a:off x="4724520" y="3517740"/>
              <a:ext cx="360" cy="360"/>
            </p14:xfrm>
          </p:contentPart>
        </mc:Choice>
        <mc:Fallback xmlns="">
          <p:pic>
            <p:nvPicPr>
              <p:cNvPr id="29723" name="墨迹 29722">
                <a:extLst>
                  <a:ext uri="{FF2B5EF4-FFF2-40B4-BE49-F238E27FC236}">
                    <a16:creationId xmlns:a16="http://schemas.microsoft.com/office/drawing/2014/main" id="{459C08FC-65AB-2CB0-53E1-FB5AB26B63B4}"/>
                  </a:ext>
                </a:extLst>
              </p:cNvPr>
              <p:cNvPicPr/>
              <p:nvPr/>
            </p:nvPicPr>
            <p:blipFill>
              <a:blip r:embed="rId18"/>
              <a:stretch>
                <a:fillRect/>
              </a:stretch>
            </p:blipFill>
            <p:spPr>
              <a:xfrm>
                <a:off x="4718400" y="35116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724" name="墨迹 29723">
                <a:extLst>
                  <a:ext uri="{FF2B5EF4-FFF2-40B4-BE49-F238E27FC236}">
                    <a16:creationId xmlns:a16="http://schemas.microsoft.com/office/drawing/2014/main" id="{44750DB2-F2D2-9A06-0745-BEB0DCB7D1C6}"/>
                  </a:ext>
                </a:extLst>
              </p14:cNvPr>
              <p14:cNvContentPartPr/>
              <p14:nvPr/>
            </p14:nvContentPartPr>
            <p14:xfrm>
              <a:off x="3772020" y="2257170"/>
              <a:ext cx="360" cy="17640"/>
            </p14:xfrm>
          </p:contentPart>
        </mc:Choice>
        <mc:Fallback xmlns="">
          <p:pic>
            <p:nvPicPr>
              <p:cNvPr id="29724" name="墨迹 29723">
                <a:extLst>
                  <a:ext uri="{FF2B5EF4-FFF2-40B4-BE49-F238E27FC236}">
                    <a16:creationId xmlns:a16="http://schemas.microsoft.com/office/drawing/2014/main" id="{44750DB2-F2D2-9A06-0745-BEB0DCB7D1C6}"/>
                  </a:ext>
                </a:extLst>
              </p:cNvPr>
              <p:cNvPicPr/>
              <p:nvPr/>
            </p:nvPicPr>
            <p:blipFill>
              <a:blip r:embed="rId21"/>
              <a:stretch>
                <a:fillRect/>
              </a:stretch>
            </p:blipFill>
            <p:spPr>
              <a:xfrm>
                <a:off x="3765900" y="2251050"/>
                <a:ext cx="12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725" name="墨迹 29724">
                <a:extLst>
                  <a:ext uri="{FF2B5EF4-FFF2-40B4-BE49-F238E27FC236}">
                    <a16:creationId xmlns:a16="http://schemas.microsoft.com/office/drawing/2014/main" id="{91F9065A-C025-430D-C4AF-89D7242B3727}"/>
                  </a:ext>
                </a:extLst>
              </p14:cNvPr>
              <p14:cNvContentPartPr/>
              <p14:nvPr/>
            </p14:nvContentPartPr>
            <p14:xfrm>
              <a:off x="11016126" y="2779400"/>
              <a:ext cx="360" cy="360"/>
            </p14:xfrm>
          </p:contentPart>
        </mc:Choice>
        <mc:Fallback xmlns="">
          <p:pic>
            <p:nvPicPr>
              <p:cNvPr id="29725" name="墨迹 29724">
                <a:extLst>
                  <a:ext uri="{FF2B5EF4-FFF2-40B4-BE49-F238E27FC236}">
                    <a16:creationId xmlns:a16="http://schemas.microsoft.com/office/drawing/2014/main" id="{91F9065A-C025-430D-C4AF-89D7242B3727}"/>
                  </a:ext>
                </a:extLst>
              </p:cNvPr>
              <p:cNvPicPr/>
              <p:nvPr/>
            </p:nvPicPr>
            <p:blipFill>
              <a:blip r:embed="rId18"/>
              <a:stretch>
                <a:fillRect/>
              </a:stretch>
            </p:blipFill>
            <p:spPr>
              <a:xfrm>
                <a:off x="11010006" y="2773280"/>
                <a:ext cx="12600" cy="12600"/>
              </a:xfrm>
              <a:prstGeom prst="rect">
                <a:avLst/>
              </a:prstGeom>
            </p:spPr>
          </p:pic>
        </mc:Fallback>
      </mc:AlternateContent>
      <p:grpSp>
        <p:nvGrpSpPr>
          <p:cNvPr id="29730" name="组合 29729">
            <a:extLst>
              <a:ext uri="{FF2B5EF4-FFF2-40B4-BE49-F238E27FC236}">
                <a16:creationId xmlns:a16="http://schemas.microsoft.com/office/drawing/2014/main" id="{3265DCC2-EF02-9784-CDD9-34AD940C5E74}"/>
              </a:ext>
            </a:extLst>
          </p:cNvPr>
          <p:cNvGrpSpPr/>
          <p:nvPr/>
        </p:nvGrpSpPr>
        <p:grpSpPr>
          <a:xfrm>
            <a:off x="2738406" y="1667678"/>
            <a:ext cx="123480" cy="78120"/>
            <a:chOff x="2738406" y="1667678"/>
            <a:chExt cx="123480" cy="78120"/>
          </a:xfrm>
        </p:grpSpPr>
        <mc:AlternateContent xmlns:mc="http://schemas.openxmlformats.org/markup-compatibility/2006" xmlns:p14="http://schemas.microsoft.com/office/powerpoint/2010/main">
          <mc:Choice Requires="p14">
            <p:contentPart p14:bwMode="auto" r:id="rId23">
              <p14:nvContentPartPr>
                <p14:cNvPr id="29728" name="墨迹 29727">
                  <a:extLst>
                    <a:ext uri="{FF2B5EF4-FFF2-40B4-BE49-F238E27FC236}">
                      <a16:creationId xmlns:a16="http://schemas.microsoft.com/office/drawing/2014/main" id="{DE6C908E-4255-C9E5-F994-2905186260DA}"/>
                    </a:ext>
                  </a:extLst>
                </p14:cNvPr>
                <p14:cNvContentPartPr/>
                <p14:nvPr/>
              </p14:nvContentPartPr>
              <p14:xfrm>
                <a:off x="2738406" y="1679558"/>
                <a:ext cx="84240" cy="66240"/>
              </p14:xfrm>
            </p:contentPart>
          </mc:Choice>
          <mc:Fallback xmlns="">
            <p:pic>
              <p:nvPicPr>
                <p:cNvPr id="29728" name="墨迹 29727">
                  <a:extLst>
                    <a:ext uri="{FF2B5EF4-FFF2-40B4-BE49-F238E27FC236}">
                      <a16:creationId xmlns:a16="http://schemas.microsoft.com/office/drawing/2014/main" id="{DE6C908E-4255-C9E5-F994-2905186260DA}"/>
                    </a:ext>
                  </a:extLst>
                </p:cNvPr>
                <p:cNvPicPr/>
                <p:nvPr/>
              </p:nvPicPr>
              <p:blipFill>
                <a:blip r:embed="rId24"/>
                <a:stretch>
                  <a:fillRect/>
                </a:stretch>
              </p:blipFill>
              <p:spPr>
                <a:xfrm>
                  <a:off x="2732286" y="1673438"/>
                  <a:ext cx="964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729" name="墨迹 29728">
                  <a:extLst>
                    <a:ext uri="{FF2B5EF4-FFF2-40B4-BE49-F238E27FC236}">
                      <a16:creationId xmlns:a16="http://schemas.microsoft.com/office/drawing/2014/main" id="{096F15E9-D60E-6137-40A1-F3845C8784F7}"/>
                    </a:ext>
                  </a:extLst>
                </p14:cNvPr>
                <p14:cNvContentPartPr/>
                <p14:nvPr/>
              </p14:nvContentPartPr>
              <p14:xfrm>
                <a:off x="2852526" y="1667678"/>
                <a:ext cx="9360" cy="77760"/>
              </p14:xfrm>
            </p:contentPart>
          </mc:Choice>
          <mc:Fallback xmlns="">
            <p:pic>
              <p:nvPicPr>
                <p:cNvPr id="29729" name="墨迹 29728">
                  <a:extLst>
                    <a:ext uri="{FF2B5EF4-FFF2-40B4-BE49-F238E27FC236}">
                      <a16:creationId xmlns:a16="http://schemas.microsoft.com/office/drawing/2014/main" id="{096F15E9-D60E-6137-40A1-F3845C8784F7}"/>
                    </a:ext>
                  </a:extLst>
                </p:cNvPr>
                <p:cNvPicPr/>
                <p:nvPr/>
              </p:nvPicPr>
              <p:blipFill>
                <a:blip r:embed="rId26"/>
                <a:stretch>
                  <a:fillRect/>
                </a:stretch>
              </p:blipFill>
              <p:spPr>
                <a:xfrm>
                  <a:off x="2846406" y="1661558"/>
                  <a:ext cx="21600" cy="90000"/>
                </a:xfrm>
                <a:prstGeom prst="rect">
                  <a:avLst/>
                </a:prstGeom>
              </p:spPr>
            </p:pic>
          </mc:Fallback>
        </mc:AlternateContent>
      </p:grpSp>
    </p:spTree>
    <p:extLst>
      <p:ext uri="{BB962C8B-B14F-4D97-AF65-F5344CB8AC3E}">
        <p14:creationId xmlns:p14="http://schemas.microsoft.com/office/powerpoint/2010/main" val="248511796"/>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71450"/>
            <a:ext cx="17039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About </a:t>
            </a:r>
            <a:r>
              <a:rPr lang="en-US" altLang="zh-CN" sz="2200" dirty="0" err="1">
                <a:solidFill>
                  <a:srgbClr val="333333"/>
                </a:solidFill>
                <a:latin typeface="微软雅黑" panose="020B0503020204020204" pitchFamily="34" charset="-122"/>
                <a:ea typeface="微软雅黑" panose="020B0503020204020204" pitchFamily="34" charset="-122"/>
              </a:rPr>
              <a:t>LA</a:t>
            </a:r>
            <a:r>
              <a:rPr lang="en-US" altLang="zh-CN" sz="2200" baseline="-25000" dirty="0" err="1">
                <a:solidFill>
                  <a:srgbClr val="333333"/>
                </a:solidFill>
                <a:latin typeface="微软雅黑" panose="020B0503020204020204" pitchFamily="34" charset="-122"/>
                <a:ea typeface="微软雅黑" panose="020B0503020204020204" pitchFamily="34" charset="-122"/>
              </a:rPr>
              <a:t>eft</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文本框 1">
            <a:extLst>
              <a:ext uri="{FF2B5EF4-FFF2-40B4-BE49-F238E27FC236}">
                <a16:creationId xmlns:a16="http://schemas.microsoft.com/office/drawing/2014/main" id="{AA8B6451-874F-B8AA-2F9C-BF438EA406DB}"/>
              </a:ext>
            </a:extLst>
          </p:cNvPr>
          <p:cNvSpPr txBox="1"/>
          <p:nvPr/>
        </p:nvSpPr>
        <p:spPr>
          <a:xfrm>
            <a:off x="1705893" y="3573016"/>
            <a:ext cx="8784976" cy="1938992"/>
          </a:xfrm>
          <a:prstGeom prst="rect">
            <a:avLst/>
          </a:prstGeom>
          <a:noFill/>
        </p:spPr>
        <p:txBody>
          <a:bodyPr wrap="square" rtlCol="0">
            <a:spAutoFit/>
          </a:bodyPr>
          <a:lstStyle/>
          <a:p>
            <a:r>
              <a:rPr lang="en-US" altLang="zh-CN" sz="2400" dirty="0"/>
              <a:t>It has a big difference between </a:t>
            </a:r>
            <a:r>
              <a:rPr lang="en-US" altLang="zh-CN" sz="2400" i="1" dirty="0"/>
              <a:t>HEFT</a:t>
            </a:r>
            <a:r>
              <a:rPr lang="en-US" altLang="zh-CN" sz="2400" dirty="0"/>
              <a:t> and </a:t>
            </a:r>
            <a:r>
              <a:rPr lang="en-US" altLang="zh-CN" sz="2400" i="1" dirty="0"/>
              <a:t>PPTS</a:t>
            </a:r>
            <a:r>
              <a:rPr lang="en-US" altLang="zh-CN" sz="2400" dirty="0"/>
              <a:t> in this phase</a:t>
            </a:r>
          </a:p>
          <a:p>
            <a:endParaRPr lang="en-US" altLang="zh-CN" sz="2400" dirty="0"/>
          </a:p>
          <a:p>
            <a:r>
              <a:rPr lang="en-US" altLang="zh-CN" sz="2400" i="1" dirty="0"/>
              <a:t>HEFT</a:t>
            </a:r>
            <a:r>
              <a:rPr lang="en-US" altLang="zh-CN" sz="2400" dirty="0"/>
              <a:t>: compute the priority of each task by </a:t>
            </a:r>
            <a:r>
              <a:rPr lang="en-US" altLang="zh-CN" sz="2400" i="1" dirty="0"/>
              <a:t>EFT</a:t>
            </a:r>
          </a:p>
          <a:p>
            <a:endParaRPr lang="en-US" altLang="zh-CN" sz="2400" dirty="0"/>
          </a:p>
          <a:p>
            <a:r>
              <a:rPr lang="en-US" altLang="zh-CN" sz="2400" i="1" dirty="0"/>
              <a:t>PPTS</a:t>
            </a:r>
            <a:r>
              <a:rPr lang="en-US" altLang="zh-CN" sz="2400" dirty="0"/>
              <a:t>: compute the priority of each task by </a:t>
            </a:r>
            <a:r>
              <a:rPr lang="en-US" altLang="zh-CN" sz="2400" i="1" dirty="0"/>
              <a:t>LA</a:t>
            </a:r>
            <a:r>
              <a:rPr lang="en-US" altLang="zh-CN" sz="2400" i="1" baseline="-25000" dirty="0"/>
              <a:t>EFT</a:t>
            </a:r>
            <a:endParaRPr lang="zh-CN" altLang="en-US" sz="2400" i="1" dirty="0"/>
          </a:p>
        </p:txBody>
      </p:sp>
      <p:pic>
        <p:nvPicPr>
          <p:cNvPr id="5" name="图片 4">
            <a:extLst>
              <a:ext uri="{FF2B5EF4-FFF2-40B4-BE49-F238E27FC236}">
                <a16:creationId xmlns:a16="http://schemas.microsoft.com/office/drawing/2014/main" id="{4D6B0DCA-00DF-0217-9E8B-19F7C96FB259}"/>
              </a:ext>
            </a:extLst>
          </p:cNvPr>
          <p:cNvPicPr>
            <a:picLocks noChangeAspect="1"/>
          </p:cNvPicPr>
          <p:nvPr/>
        </p:nvPicPr>
        <p:blipFill>
          <a:blip r:embed="rId3"/>
          <a:stretch>
            <a:fillRect/>
          </a:stretch>
        </p:blipFill>
        <p:spPr>
          <a:xfrm>
            <a:off x="607076" y="1412776"/>
            <a:ext cx="10657174" cy="1112872"/>
          </a:xfrm>
          <a:prstGeom prst="rect">
            <a:avLst/>
          </a:prstGeom>
        </p:spPr>
      </p:pic>
      <p:cxnSp>
        <p:nvCxnSpPr>
          <p:cNvPr id="10" name="直接箭头连接符 9">
            <a:extLst>
              <a:ext uri="{FF2B5EF4-FFF2-40B4-BE49-F238E27FC236}">
                <a16:creationId xmlns:a16="http://schemas.microsoft.com/office/drawing/2014/main" id="{8CC3DDC0-7ACB-6426-4149-EA4F0F3E2F17}"/>
              </a:ext>
            </a:extLst>
          </p:cNvPr>
          <p:cNvCxnSpPr/>
          <p:nvPr/>
        </p:nvCxnSpPr>
        <p:spPr bwMode="auto">
          <a:xfrm flipV="1">
            <a:off x="6674445" y="1124744"/>
            <a:ext cx="648072" cy="576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a:extLst>
              <a:ext uri="{FF2B5EF4-FFF2-40B4-BE49-F238E27FC236}">
                <a16:creationId xmlns:a16="http://schemas.microsoft.com/office/drawing/2014/main" id="{286FEADE-81CB-9D03-B967-0B91D5C7CEEA}"/>
              </a:ext>
            </a:extLst>
          </p:cNvPr>
          <p:cNvSpPr txBox="1"/>
          <p:nvPr/>
        </p:nvSpPr>
        <p:spPr>
          <a:xfrm>
            <a:off x="7383384" y="843705"/>
            <a:ext cx="1512168" cy="369332"/>
          </a:xfrm>
          <a:prstGeom prst="rect">
            <a:avLst/>
          </a:prstGeom>
          <a:noFill/>
        </p:spPr>
        <p:txBody>
          <a:bodyPr wrap="square" rtlCol="0">
            <a:spAutoFit/>
          </a:bodyPr>
          <a:lstStyle/>
          <a:p>
            <a:r>
              <a:rPr lang="en-US" altLang="zh-CN" dirty="0"/>
              <a:t>downward</a:t>
            </a:r>
            <a:endParaRPr lang="zh-CN" altLang="en-US" dirty="0"/>
          </a:p>
        </p:txBody>
      </p:sp>
      <p:cxnSp>
        <p:nvCxnSpPr>
          <p:cNvPr id="17" name="直接箭头连接符 16">
            <a:extLst>
              <a:ext uri="{FF2B5EF4-FFF2-40B4-BE49-F238E27FC236}">
                <a16:creationId xmlns:a16="http://schemas.microsoft.com/office/drawing/2014/main" id="{866E0661-5541-23C2-2F1D-56A37E32A4DD}"/>
              </a:ext>
            </a:extLst>
          </p:cNvPr>
          <p:cNvCxnSpPr/>
          <p:nvPr/>
        </p:nvCxnSpPr>
        <p:spPr bwMode="auto">
          <a:xfrm>
            <a:off x="8895552" y="2420888"/>
            <a:ext cx="659213" cy="43204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2C8F13DF-D562-0370-C8EE-C8097A53297D}"/>
              </a:ext>
            </a:extLst>
          </p:cNvPr>
          <p:cNvSpPr txBox="1"/>
          <p:nvPr/>
        </p:nvSpPr>
        <p:spPr>
          <a:xfrm>
            <a:off x="9554765" y="2737816"/>
            <a:ext cx="1584176" cy="369332"/>
          </a:xfrm>
          <a:prstGeom prst="rect">
            <a:avLst/>
          </a:prstGeom>
          <a:noFill/>
        </p:spPr>
        <p:txBody>
          <a:bodyPr wrap="square" rtlCol="0">
            <a:spAutoFit/>
          </a:bodyPr>
          <a:lstStyle/>
          <a:p>
            <a:r>
              <a:rPr lang="en-US" altLang="zh-CN" dirty="0"/>
              <a:t>upward</a:t>
            </a:r>
            <a:endParaRPr lang="zh-CN" altLang="en-US" dirty="0"/>
          </a:p>
        </p:txBody>
      </p:sp>
    </p:spTree>
    <p:extLst>
      <p:ext uri="{BB962C8B-B14F-4D97-AF65-F5344CB8AC3E}">
        <p14:creationId xmlns:p14="http://schemas.microsoft.com/office/powerpoint/2010/main" val="2760325788"/>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71450"/>
            <a:ext cx="29156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About EST, EFT, AFT </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a:extLst>
              <a:ext uri="{FF2B5EF4-FFF2-40B4-BE49-F238E27FC236}">
                <a16:creationId xmlns:a16="http://schemas.microsoft.com/office/drawing/2014/main" id="{9307EA9C-0C6C-7403-790D-75EA6C345933}"/>
              </a:ext>
            </a:extLst>
          </p:cNvPr>
          <p:cNvSpPr txBox="1"/>
          <p:nvPr/>
        </p:nvSpPr>
        <p:spPr>
          <a:xfrm>
            <a:off x="4101469" y="5311413"/>
            <a:ext cx="5832648" cy="369332"/>
          </a:xfrm>
          <a:prstGeom prst="rect">
            <a:avLst/>
          </a:prstGeom>
          <a:noFill/>
        </p:spPr>
        <p:txBody>
          <a:bodyPr wrap="square" rtlCol="0">
            <a:spAutoFit/>
          </a:bodyPr>
          <a:lstStyle/>
          <a:p>
            <a:r>
              <a:rPr lang="en-US" altLang="zh-CN" dirty="0"/>
              <a:t>We use these two graphs to explain it:</a:t>
            </a:r>
            <a:endParaRPr lang="zh-CN" altLang="en-US" dirty="0"/>
          </a:p>
        </p:txBody>
      </p:sp>
      <p:pic>
        <p:nvPicPr>
          <p:cNvPr id="9" name="图片 8">
            <a:extLst>
              <a:ext uri="{FF2B5EF4-FFF2-40B4-BE49-F238E27FC236}">
                <a16:creationId xmlns:a16="http://schemas.microsoft.com/office/drawing/2014/main" id="{4F4D9ECB-45CB-0E42-4CEF-6EB10950E323}"/>
              </a:ext>
            </a:extLst>
          </p:cNvPr>
          <p:cNvPicPr>
            <a:picLocks noChangeAspect="1"/>
          </p:cNvPicPr>
          <p:nvPr/>
        </p:nvPicPr>
        <p:blipFill rotWithShape="1">
          <a:blip r:embed="rId3"/>
          <a:srcRect l="4556" t="23726" b="995"/>
          <a:stretch/>
        </p:blipFill>
        <p:spPr>
          <a:xfrm>
            <a:off x="4874245" y="5812372"/>
            <a:ext cx="2232248" cy="424334"/>
          </a:xfrm>
          <a:prstGeom prst="rect">
            <a:avLst/>
          </a:prstGeom>
        </p:spPr>
      </p:pic>
      <p:cxnSp>
        <p:nvCxnSpPr>
          <p:cNvPr id="11" name="直接箭头连接符 10">
            <a:extLst>
              <a:ext uri="{FF2B5EF4-FFF2-40B4-BE49-F238E27FC236}">
                <a16:creationId xmlns:a16="http://schemas.microsoft.com/office/drawing/2014/main" id="{A9321805-FB42-963D-448F-2B87769531B7}"/>
              </a:ext>
            </a:extLst>
          </p:cNvPr>
          <p:cNvCxnSpPr/>
          <p:nvPr/>
        </p:nvCxnSpPr>
        <p:spPr bwMode="auto">
          <a:xfrm>
            <a:off x="4197601" y="6023933"/>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a:extLst>
              <a:ext uri="{FF2B5EF4-FFF2-40B4-BE49-F238E27FC236}">
                <a16:creationId xmlns:a16="http://schemas.microsoft.com/office/drawing/2014/main" id="{6D07D204-8AF9-B4B2-9B41-1BA378B5ACDD}"/>
              </a:ext>
            </a:extLst>
          </p:cNvPr>
          <p:cNvSpPr txBox="1"/>
          <p:nvPr/>
        </p:nvSpPr>
        <p:spPr>
          <a:xfrm>
            <a:off x="4101469" y="4368518"/>
            <a:ext cx="4464496" cy="369332"/>
          </a:xfrm>
          <a:prstGeom prst="rect">
            <a:avLst/>
          </a:prstGeom>
          <a:noFill/>
        </p:spPr>
        <p:txBody>
          <a:bodyPr wrap="square" rtlCol="0">
            <a:spAutoFit/>
          </a:bodyPr>
          <a:lstStyle/>
          <a:p>
            <a:r>
              <a:rPr lang="en-US" altLang="zh-CN" dirty="0"/>
              <a:t>Order: </a:t>
            </a:r>
            <a:endParaRPr lang="zh-CN" altLang="en-US" dirty="0"/>
          </a:p>
        </p:txBody>
      </p:sp>
      <p:pic>
        <p:nvPicPr>
          <p:cNvPr id="16" name="图片 15">
            <a:extLst>
              <a:ext uri="{FF2B5EF4-FFF2-40B4-BE49-F238E27FC236}">
                <a16:creationId xmlns:a16="http://schemas.microsoft.com/office/drawing/2014/main" id="{638E5551-67FE-FCE7-DFF4-2C5600A465B8}"/>
              </a:ext>
            </a:extLst>
          </p:cNvPr>
          <p:cNvPicPr>
            <a:picLocks noChangeAspect="1"/>
          </p:cNvPicPr>
          <p:nvPr/>
        </p:nvPicPr>
        <p:blipFill>
          <a:blip r:embed="rId4"/>
          <a:stretch>
            <a:fillRect/>
          </a:stretch>
        </p:blipFill>
        <p:spPr>
          <a:xfrm>
            <a:off x="8114605" y="5093536"/>
            <a:ext cx="3912668" cy="1080117"/>
          </a:xfrm>
          <a:prstGeom prst="rect">
            <a:avLst/>
          </a:prstGeom>
        </p:spPr>
      </p:pic>
      <p:pic>
        <p:nvPicPr>
          <p:cNvPr id="18" name="图片 17">
            <a:extLst>
              <a:ext uri="{FF2B5EF4-FFF2-40B4-BE49-F238E27FC236}">
                <a16:creationId xmlns:a16="http://schemas.microsoft.com/office/drawing/2014/main" id="{3B222D4B-6896-2889-FE9D-A4CC39BFFF3B}"/>
              </a:ext>
            </a:extLst>
          </p:cNvPr>
          <p:cNvPicPr>
            <a:picLocks noChangeAspect="1"/>
          </p:cNvPicPr>
          <p:nvPr/>
        </p:nvPicPr>
        <p:blipFill>
          <a:blip r:embed="rId5"/>
          <a:stretch>
            <a:fillRect/>
          </a:stretch>
        </p:blipFill>
        <p:spPr>
          <a:xfrm>
            <a:off x="1282829" y="683392"/>
            <a:ext cx="2194905" cy="6003158"/>
          </a:xfrm>
          <a:prstGeom prst="rect">
            <a:avLst/>
          </a:prstGeom>
        </p:spPr>
      </p:pic>
      <p:pic>
        <p:nvPicPr>
          <p:cNvPr id="20" name="图片 19">
            <a:extLst>
              <a:ext uri="{FF2B5EF4-FFF2-40B4-BE49-F238E27FC236}">
                <a16:creationId xmlns:a16="http://schemas.microsoft.com/office/drawing/2014/main" id="{61D714CB-9867-346F-96E8-BE23A8B3E562}"/>
              </a:ext>
            </a:extLst>
          </p:cNvPr>
          <p:cNvPicPr>
            <a:picLocks noChangeAspect="1"/>
          </p:cNvPicPr>
          <p:nvPr/>
        </p:nvPicPr>
        <p:blipFill>
          <a:blip r:embed="rId6"/>
          <a:stretch>
            <a:fillRect/>
          </a:stretch>
        </p:blipFill>
        <p:spPr>
          <a:xfrm>
            <a:off x="4946253" y="4403602"/>
            <a:ext cx="3456384" cy="353129"/>
          </a:xfrm>
          <a:prstGeom prst="rect">
            <a:avLst/>
          </a:prstGeom>
        </p:spPr>
      </p:pic>
      <p:pic>
        <p:nvPicPr>
          <p:cNvPr id="22" name="图片 21">
            <a:extLst>
              <a:ext uri="{FF2B5EF4-FFF2-40B4-BE49-F238E27FC236}">
                <a16:creationId xmlns:a16="http://schemas.microsoft.com/office/drawing/2014/main" id="{D2C5C241-2079-E1FA-9B3E-84C74516E69D}"/>
              </a:ext>
            </a:extLst>
          </p:cNvPr>
          <p:cNvPicPr>
            <a:picLocks noChangeAspect="1"/>
          </p:cNvPicPr>
          <p:nvPr/>
        </p:nvPicPr>
        <p:blipFill>
          <a:blip r:embed="rId7"/>
          <a:stretch>
            <a:fillRect/>
          </a:stretch>
        </p:blipFill>
        <p:spPr>
          <a:xfrm>
            <a:off x="4298181" y="747578"/>
            <a:ext cx="5616624" cy="3419900"/>
          </a:xfrm>
          <a:prstGeom prst="rect">
            <a:avLst/>
          </a:prstGeom>
        </p:spPr>
      </p:pic>
      <p:sp>
        <p:nvSpPr>
          <p:cNvPr id="3" name="箭头: 右 2">
            <a:hlinkClick r:id="rId8" action="ppaction://hlinksldjump"/>
            <a:extLst>
              <a:ext uri="{FF2B5EF4-FFF2-40B4-BE49-F238E27FC236}">
                <a16:creationId xmlns:a16="http://schemas.microsoft.com/office/drawing/2014/main" id="{03A70C00-C5CC-8627-6997-AF46CCEEF1BB}"/>
              </a:ext>
            </a:extLst>
          </p:cNvPr>
          <p:cNvSpPr/>
          <p:nvPr/>
        </p:nvSpPr>
        <p:spPr bwMode="auto">
          <a:xfrm>
            <a:off x="10418861" y="1801817"/>
            <a:ext cx="1152128" cy="6480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solidFill>
                  <a:schemeClr val="bg1">
                    <a:lumMod val="50000"/>
                  </a:schemeClr>
                </a:solidFill>
              </a:rPr>
              <a:t>   Back</a:t>
            </a:r>
            <a:endParaRPr kumimoji="0" lang="zh-CN" altLang="en-US" sz="1800" b="0" i="0" u="none" strike="noStrike" cap="none" normalizeH="0" baseline="0" dirty="0">
              <a:ln>
                <a:noFill/>
              </a:ln>
              <a:solidFill>
                <a:schemeClr val="bg1">
                  <a:lumMod val="50000"/>
                </a:schemeClr>
              </a:solidFill>
              <a:effectLst/>
              <a:latin typeface="Arial" panose="020B0604020202020204" pitchFamily="34" charset="0"/>
              <a:ea typeface="宋体" panose="02010600030101010101" pitchFamily="2" charset="-122"/>
            </a:endParaRPr>
          </a:p>
        </p:txBody>
      </p:sp>
      <p:cxnSp>
        <p:nvCxnSpPr>
          <p:cNvPr id="28" name="直接连接符 27">
            <a:extLst>
              <a:ext uri="{FF2B5EF4-FFF2-40B4-BE49-F238E27FC236}">
                <a16:creationId xmlns:a16="http://schemas.microsoft.com/office/drawing/2014/main" id="{5CC36A67-5D4D-8548-AF43-811FF98586A4}"/>
              </a:ext>
            </a:extLst>
          </p:cNvPr>
          <p:cNvCxnSpPr/>
          <p:nvPr/>
        </p:nvCxnSpPr>
        <p:spPr bwMode="auto">
          <a:xfrm>
            <a:off x="2441788" y="1713310"/>
            <a:ext cx="30898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a:extLst>
              <a:ext uri="{FF2B5EF4-FFF2-40B4-BE49-F238E27FC236}">
                <a16:creationId xmlns:a16="http://schemas.microsoft.com/office/drawing/2014/main" id="{868092E6-9220-BB58-5B10-38CD24372617}"/>
              </a:ext>
            </a:extLst>
          </p:cNvPr>
          <p:cNvCxnSpPr/>
          <p:nvPr/>
        </p:nvCxnSpPr>
        <p:spPr bwMode="auto">
          <a:xfrm flipH="1">
            <a:off x="2468079" y="980728"/>
            <a:ext cx="128201" cy="7200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a:extLst>
              <a:ext uri="{FF2B5EF4-FFF2-40B4-BE49-F238E27FC236}">
                <a16:creationId xmlns:a16="http://schemas.microsoft.com/office/drawing/2014/main" id="{A43ACF26-DEE8-3AAE-50E1-3C29861C3938}"/>
              </a:ext>
            </a:extLst>
          </p:cNvPr>
          <p:cNvCxnSpPr/>
          <p:nvPr/>
        </p:nvCxnSpPr>
        <p:spPr bwMode="auto">
          <a:xfrm flipH="1">
            <a:off x="2468079" y="994671"/>
            <a:ext cx="216641"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a:extLst>
              <a:ext uri="{FF2B5EF4-FFF2-40B4-BE49-F238E27FC236}">
                <a16:creationId xmlns:a16="http://schemas.microsoft.com/office/drawing/2014/main" id="{6E50FEC3-2BFC-0BB0-2F96-770656AEACAA}"/>
              </a:ext>
            </a:extLst>
          </p:cNvPr>
          <p:cNvCxnSpPr/>
          <p:nvPr/>
        </p:nvCxnSpPr>
        <p:spPr bwMode="auto">
          <a:xfrm flipH="1">
            <a:off x="2468079" y="1080622"/>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a:extLst>
              <a:ext uri="{FF2B5EF4-FFF2-40B4-BE49-F238E27FC236}">
                <a16:creationId xmlns:a16="http://schemas.microsoft.com/office/drawing/2014/main" id="{2D8B48BD-529D-E1C0-0634-AC2586905CDF}"/>
              </a:ext>
            </a:extLst>
          </p:cNvPr>
          <p:cNvCxnSpPr/>
          <p:nvPr/>
        </p:nvCxnSpPr>
        <p:spPr bwMode="auto">
          <a:xfrm flipH="1">
            <a:off x="2453436" y="1166573"/>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a:extLst>
              <a:ext uri="{FF2B5EF4-FFF2-40B4-BE49-F238E27FC236}">
                <a16:creationId xmlns:a16="http://schemas.microsoft.com/office/drawing/2014/main" id="{1E066A46-9A0F-A063-B5D6-C5A8A14474BB}"/>
              </a:ext>
            </a:extLst>
          </p:cNvPr>
          <p:cNvCxnSpPr/>
          <p:nvPr/>
        </p:nvCxnSpPr>
        <p:spPr bwMode="auto">
          <a:xfrm flipH="1">
            <a:off x="2473317" y="1252524"/>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a:extLst>
              <a:ext uri="{FF2B5EF4-FFF2-40B4-BE49-F238E27FC236}">
                <a16:creationId xmlns:a16="http://schemas.microsoft.com/office/drawing/2014/main" id="{9AF18BF7-03DA-3465-6245-8B140CFC3D1A}"/>
              </a:ext>
            </a:extLst>
          </p:cNvPr>
          <p:cNvCxnSpPr/>
          <p:nvPr/>
        </p:nvCxnSpPr>
        <p:spPr bwMode="auto">
          <a:xfrm flipH="1">
            <a:off x="2464499" y="1348929"/>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a:extLst>
              <a:ext uri="{FF2B5EF4-FFF2-40B4-BE49-F238E27FC236}">
                <a16:creationId xmlns:a16="http://schemas.microsoft.com/office/drawing/2014/main" id="{D7E69E26-6600-2DE8-CED9-0696BD8EBCB6}"/>
              </a:ext>
            </a:extLst>
          </p:cNvPr>
          <p:cNvCxnSpPr/>
          <p:nvPr/>
        </p:nvCxnSpPr>
        <p:spPr bwMode="auto">
          <a:xfrm flipH="1">
            <a:off x="2473317" y="1434714"/>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a:extLst>
              <a:ext uri="{FF2B5EF4-FFF2-40B4-BE49-F238E27FC236}">
                <a16:creationId xmlns:a16="http://schemas.microsoft.com/office/drawing/2014/main" id="{D360FB07-38BC-A7A1-AE14-35CAF4CA769E}"/>
              </a:ext>
            </a:extLst>
          </p:cNvPr>
          <p:cNvCxnSpPr/>
          <p:nvPr/>
        </p:nvCxnSpPr>
        <p:spPr bwMode="auto">
          <a:xfrm flipH="1">
            <a:off x="2482135" y="1535574"/>
            <a:ext cx="245926"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7FB42F7D-D46D-71F2-9F16-F79FAFFB9300}"/>
              </a:ext>
            </a:extLst>
          </p:cNvPr>
          <p:cNvCxnSpPr/>
          <p:nvPr/>
        </p:nvCxnSpPr>
        <p:spPr bwMode="auto">
          <a:xfrm flipH="1">
            <a:off x="2591860" y="1631979"/>
            <a:ext cx="122145" cy="7549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a:extLst>
              <a:ext uri="{FF2B5EF4-FFF2-40B4-BE49-F238E27FC236}">
                <a16:creationId xmlns:a16="http://schemas.microsoft.com/office/drawing/2014/main" id="{1C45A280-0DE2-C2B1-B495-FED531975615}"/>
              </a:ext>
            </a:extLst>
          </p:cNvPr>
          <p:cNvCxnSpPr/>
          <p:nvPr/>
        </p:nvCxnSpPr>
        <p:spPr bwMode="auto">
          <a:xfrm flipH="1">
            <a:off x="2899075" y="958667"/>
            <a:ext cx="128201" cy="7200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a:extLst>
              <a:ext uri="{FF2B5EF4-FFF2-40B4-BE49-F238E27FC236}">
                <a16:creationId xmlns:a16="http://schemas.microsoft.com/office/drawing/2014/main" id="{49072A68-FA02-CEDE-0EFD-186D569ADE91}"/>
              </a:ext>
            </a:extLst>
          </p:cNvPr>
          <p:cNvCxnSpPr/>
          <p:nvPr/>
        </p:nvCxnSpPr>
        <p:spPr bwMode="auto">
          <a:xfrm>
            <a:off x="2899075" y="2267744"/>
            <a:ext cx="28269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a:extLst>
              <a:ext uri="{FF2B5EF4-FFF2-40B4-BE49-F238E27FC236}">
                <a16:creationId xmlns:a16="http://schemas.microsoft.com/office/drawing/2014/main" id="{C55DDB23-D779-9567-072A-9DE8C0BB8303}"/>
              </a:ext>
            </a:extLst>
          </p:cNvPr>
          <p:cNvCxnSpPr/>
          <p:nvPr/>
        </p:nvCxnSpPr>
        <p:spPr bwMode="auto">
          <a:xfrm flipH="1">
            <a:off x="2907587" y="957792"/>
            <a:ext cx="216641" cy="1440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a:extLst>
              <a:ext uri="{FF2B5EF4-FFF2-40B4-BE49-F238E27FC236}">
                <a16:creationId xmlns:a16="http://schemas.microsoft.com/office/drawing/2014/main" id="{E9752DF1-BE9E-9294-4B48-C38874321559}"/>
              </a:ext>
            </a:extLst>
          </p:cNvPr>
          <p:cNvCxnSpPr/>
          <p:nvPr/>
        </p:nvCxnSpPr>
        <p:spPr bwMode="auto">
          <a:xfrm flipH="1">
            <a:off x="2899075" y="994234"/>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a:extLst>
              <a:ext uri="{FF2B5EF4-FFF2-40B4-BE49-F238E27FC236}">
                <a16:creationId xmlns:a16="http://schemas.microsoft.com/office/drawing/2014/main" id="{843CCEC9-8594-E0EB-C8E4-15CD5186D89E}"/>
              </a:ext>
            </a:extLst>
          </p:cNvPr>
          <p:cNvCxnSpPr/>
          <p:nvPr/>
        </p:nvCxnSpPr>
        <p:spPr bwMode="auto">
          <a:xfrm flipH="1">
            <a:off x="2905711" y="1084449"/>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a:extLst>
              <a:ext uri="{FF2B5EF4-FFF2-40B4-BE49-F238E27FC236}">
                <a16:creationId xmlns:a16="http://schemas.microsoft.com/office/drawing/2014/main" id="{DFCD4DC8-174C-7AD7-E2DB-FD3EBE7A54D6}"/>
              </a:ext>
            </a:extLst>
          </p:cNvPr>
          <p:cNvCxnSpPr/>
          <p:nvPr/>
        </p:nvCxnSpPr>
        <p:spPr bwMode="auto">
          <a:xfrm flipH="1">
            <a:off x="2899075" y="1189886"/>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a:extLst>
              <a:ext uri="{FF2B5EF4-FFF2-40B4-BE49-F238E27FC236}">
                <a16:creationId xmlns:a16="http://schemas.microsoft.com/office/drawing/2014/main" id="{E9723121-B38B-B12C-C8FF-FBD39D2A7EE7}"/>
              </a:ext>
            </a:extLst>
          </p:cNvPr>
          <p:cNvCxnSpPr/>
          <p:nvPr/>
        </p:nvCxnSpPr>
        <p:spPr bwMode="auto">
          <a:xfrm flipH="1">
            <a:off x="2892416" y="1302549"/>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a:extLst>
              <a:ext uri="{FF2B5EF4-FFF2-40B4-BE49-F238E27FC236}">
                <a16:creationId xmlns:a16="http://schemas.microsoft.com/office/drawing/2014/main" id="{72F09FCC-362D-C34F-6093-E6005932458C}"/>
              </a:ext>
            </a:extLst>
          </p:cNvPr>
          <p:cNvCxnSpPr/>
          <p:nvPr/>
        </p:nvCxnSpPr>
        <p:spPr bwMode="auto">
          <a:xfrm flipH="1">
            <a:off x="2889764" y="1411964"/>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696" name="直接连接符 29695">
            <a:extLst>
              <a:ext uri="{FF2B5EF4-FFF2-40B4-BE49-F238E27FC236}">
                <a16:creationId xmlns:a16="http://schemas.microsoft.com/office/drawing/2014/main" id="{3412598F-27BF-2B55-1AC2-A22B605F2379}"/>
              </a:ext>
            </a:extLst>
          </p:cNvPr>
          <p:cNvCxnSpPr/>
          <p:nvPr/>
        </p:nvCxnSpPr>
        <p:spPr bwMode="auto">
          <a:xfrm flipH="1">
            <a:off x="2889764" y="1500772"/>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697" name="直接连接符 29696">
            <a:extLst>
              <a:ext uri="{FF2B5EF4-FFF2-40B4-BE49-F238E27FC236}">
                <a16:creationId xmlns:a16="http://schemas.microsoft.com/office/drawing/2014/main" id="{AA51C2E3-8ED1-EAE9-2F15-7F7C9416D43A}"/>
              </a:ext>
            </a:extLst>
          </p:cNvPr>
          <p:cNvCxnSpPr/>
          <p:nvPr/>
        </p:nvCxnSpPr>
        <p:spPr bwMode="auto">
          <a:xfrm flipH="1">
            <a:off x="2902353" y="1594329"/>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1" name="直接连接符 29700">
            <a:extLst>
              <a:ext uri="{FF2B5EF4-FFF2-40B4-BE49-F238E27FC236}">
                <a16:creationId xmlns:a16="http://schemas.microsoft.com/office/drawing/2014/main" id="{637DB3ED-666A-D153-FBB3-90012C3742AB}"/>
              </a:ext>
            </a:extLst>
          </p:cNvPr>
          <p:cNvCxnSpPr/>
          <p:nvPr/>
        </p:nvCxnSpPr>
        <p:spPr bwMode="auto">
          <a:xfrm flipH="1">
            <a:off x="2907587" y="1680419"/>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2" name="直接连接符 29701">
            <a:extLst>
              <a:ext uri="{FF2B5EF4-FFF2-40B4-BE49-F238E27FC236}">
                <a16:creationId xmlns:a16="http://schemas.microsoft.com/office/drawing/2014/main" id="{435622A0-382D-1F7A-374E-0A4B1F3EA540}"/>
              </a:ext>
            </a:extLst>
          </p:cNvPr>
          <p:cNvCxnSpPr/>
          <p:nvPr/>
        </p:nvCxnSpPr>
        <p:spPr bwMode="auto">
          <a:xfrm flipH="1">
            <a:off x="2904195" y="1795232"/>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3" name="直接连接符 29702">
            <a:extLst>
              <a:ext uri="{FF2B5EF4-FFF2-40B4-BE49-F238E27FC236}">
                <a16:creationId xmlns:a16="http://schemas.microsoft.com/office/drawing/2014/main" id="{1D60F9C7-AEB1-AE8D-615A-46C6E1718F6D}"/>
              </a:ext>
            </a:extLst>
          </p:cNvPr>
          <p:cNvCxnSpPr/>
          <p:nvPr/>
        </p:nvCxnSpPr>
        <p:spPr bwMode="auto">
          <a:xfrm flipH="1">
            <a:off x="2899075" y="1913138"/>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4" name="直接连接符 29703">
            <a:extLst>
              <a:ext uri="{FF2B5EF4-FFF2-40B4-BE49-F238E27FC236}">
                <a16:creationId xmlns:a16="http://schemas.microsoft.com/office/drawing/2014/main" id="{2D824583-EF54-B0A9-DD4B-BA1D75BFEEC7}"/>
              </a:ext>
            </a:extLst>
          </p:cNvPr>
          <p:cNvCxnSpPr/>
          <p:nvPr/>
        </p:nvCxnSpPr>
        <p:spPr bwMode="auto">
          <a:xfrm flipH="1">
            <a:off x="2892416" y="2027702"/>
            <a:ext cx="282693" cy="1910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5" name="直接连接符 29704">
            <a:extLst>
              <a:ext uri="{FF2B5EF4-FFF2-40B4-BE49-F238E27FC236}">
                <a16:creationId xmlns:a16="http://schemas.microsoft.com/office/drawing/2014/main" id="{397BC986-F171-FC1D-F708-CB5E2FD22109}"/>
              </a:ext>
            </a:extLst>
          </p:cNvPr>
          <p:cNvCxnSpPr/>
          <p:nvPr/>
        </p:nvCxnSpPr>
        <p:spPr bwMode="auto">
          <a:xfrm flipH="1">
            <a:off x="2963175" y="2145608"/>
            <a:ext cx="218593" cy="1324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8" name="直接连接符 29707">
            <a:extLst>
              <a:ext uri="{FF2B5EF4-FFF2-40B4-BE49-F238E27FC236}">
                <a16:creationId xmlns:a16="http://schemas.microsoft.com/office/drawing/2014/main" id="{FCC39417-96A6-07D0-DD10-689E58302F79}"/>
              </a:ext>
            </a:extLst>
          </p:cNvPr>
          <p:cNvCxnSpPr/>
          <p:nvPr/>
        </p:nvCxnSpPr>
        <p:spPr bwMode="auto">
          <a:xfrm flipH="1">
            <a:off x="3097862" y="2228605"/>
            <a:ext cx="74595" cy="4732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717" name="组合 29716">
            <a:extLst>
              <a:ext uri="{FF2B5EF4-FFF2-40B4-BE49-F238E27FC236}">
                <a16:creationId xmlns:a16="http://schemas.microsoft.com/office/drawing/2014/main" id="{B3654E5A-BDE1-B6BC-971F-5C12864A93D6}"/>
              </a:ext>
            </a:extLst>
          </p:cNvPr>
          <p:cNvGrpSpPr/>
          <p:nvPr/>
        </p:nvGrpSpPr>
        <p:grpSpPr>
          <a:xfrm>
            <a:off x="3224809" y="2197613"/>
            <a:ext cx="127800" cy="125280"/>
            <a:chOff x="3224809" y="2197613"/>
            <a:chExt cx="127800" cy="125280"/>
          </a:xfrm>
        </p:grpSpPr>
        <mc:AlternateContent xmlns:mc="http://schemas.openxmlformats.org/markup-compatibility/2006" xmlns:p14="http://schemas.microsoft.com/office/powerpoint/2010/main">
          <mc:Choice Requires="p14">
            <p:contentPart p14:bwMode="auto" r:id="rId9">
              <p14:nvContentPartPr>
                <p14:cNvPr id="29715" name="墨迹 29714">
                  <a:extLst>
                    <a:ext uri="{FF2B5EF4-FFF2-40B4-BE49-F238E27FC236}">
                      <a16:creationId xmlns:a16="http://schemas.microsoft.com/office/drawing/2014/main" id="{61480A56-C8AD-97D2-AFAC-9249791D2E5E}"/>
                    </a:ext>
                  </a:extLst>
                </p14:cNvPr>
                <p14:cNvContentPartPr/>
                <p14:nvPr/>
              </p14:nvContentPartPr>
              <p14:xfrm>
                <a:off x="3224809" y="2216693"/>
                <a:ext cx="60120" cy="106200"/>
              </p14:xfrm>
            </p:contentPart>
          </mc:Choice>
          <mc:Fallback xmlns="">
            <p:pic>
              <p:nvPicPr>
                <p:cNvPr id="29715" name="墨迹 29714">
                  <a:extLst>
                    <a:ext uri="{FF2B5EF4-FFF2-40B4-BE49-F238E27FC236}">
                      <a16:creationId xmlns:a16="http://schemas.microsoft.com/office/drawing/2014/main" id="{61480A56-C8AD-97D2-AFAC-9249791D2E5E}"/>
                    </a:ext>
                  </a:extLst>
                </p:cNvPr>
                <p:cNvPicPr/>
                <p:nvPr/>
              </p:nvPicPr>
              <p:blipFill>
                <a:blip r:embed="rId10"/>
                <a:stretch>
                  <a:fillRect/>
                </a:stretch>
              </p:blipFill>
              <p:spPr>
                <a:xfrm>
                  <a:off x="3218689" y="2210573"/>
                  <a:ext cx="72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716" name="墨迹 29715">
                  <a:extLst>
                    <a:ext uri="{FF2B5EF4-FFF2-40B4-BE49-F238E27FC236}">
                      <a16:creationId xmlns:a16="http://schemas.microsoft.com/office/drawing/2014/main" id="{72D544CC-15AD-DEB2-B850-E403520A0B21}"/>
                    </a:ext>
                  </a:extLst>
                </p14:cNvPr>
                <p14:cNvContentPartPr/>
                <p14:nvPr/>
              </p14:nvContentPartPr>
              <p14:xfrm>
                <a:off x="3315169" y="2197613"/>
                <a:ext cx="37440" cy="124200"/>
              </p14:xfrm>
            </p:contentPart>
          </mc:Choice>
          <mc:Fallback xmlns="">
            <p:pic>
              <p:nvPicPr>
                <p:cNvPr id="29716" name="墨迹 29715">
                  <a:extLst>
                    <a:ext uri="{FF2B5EF4-FFF2-40B4-BE49-F238E27FC236}">
                      <a16:creationId xmlns:a16="http://schemas.microsoft.com/office/drawing/2014/main" id="{72D544CC-15AD-DEB2-B850-E403520A0B21}"/>
                    </a:ext>
                  </a:extLst>
                </p:cNvPr>
                <p:cNvPicPr/>
                <p:nvPr/>
              </p:nvPicPr>
              <p:blipFill>
                <a:blip r:embed="rId12"/>
                <a:stretch>
                  <a:fillRect/>
                </a:stretch>
              </p:blipFill>
              <p:spPr>
                <a:xfrm>
                  <a:off x="3309049" y="2191493"/>
                  <a:ext cx="49680" cy="13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9718" name="墨迹 29717">
                <a:extLst>
                  <a:ext uri="{FF2B5EF4-FFF2-40B4-BE49-F238E27FC236}">
                    <a16:creationId xmlns:a16="http://schemas.microsoft.com/office/drawing/2014/main" id="{BC21ECF3-EBB2-CA41-BD7B-5B29CD1A2079}"/>
                  </a:ext>
                </a:extLst>
              </p14:cNvPr>
              <p14:cNvContentPartPr/>
              <p14:nvPr/>
            </p14:nvContentPartPr>
            <p14:xfrm>
              <a:off x="8539250" y="1547100"/>
              <a:ext cx="344880" cy="243720"/>
            </p14:xfrm>
          </p:contentPart>
        </mc:Choice>
        <mc:Fallback xmlns="">
          <p:pic>
            <p:nvPicPr>
              <p:cNvPr id="29718" name="墨迹 29717">
                <a:extLst>
                  <a:ext uri="{FF2B5EF4-FFF2-40B4-BE49-F238E27FC236}">
                    <a16:creationId xmlns:a16="http://schemas.microsoft.com/office/drawing/2014/main" id="{BC21ECF3-EBB2-CA41-BD7B-5B29CD1A2079}"/>
                  </a:ext>
                </a:extLst>
              </p:cNvPr>
              <p:cNvPicPr/>
              <p:nvPr/>
            </p:nvPicPr>
            <p:blipFill>
              <a:blip r:embed="rId14"/>
              <a:stretch>
                <a:fillRect/>
              </a:stretch>
            </p:blipFill>
            <p:spPr>
              <a:xfrm>
                <a:off x="8533130" y="1540980"/>
                <a:ext cx="3571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719" name="墨迹 29718">
                <a:extLst>
                  <a:ext uri="{FF2B5EF4-FFF2-40B4-BE49-F238E27FC236}">
                    <a16:creationId xmlns:a16="http://schemas.microsoft.com/office/drawing/2014/main" id="{FE15B704-C23D-A874-441C-2E3963B6DF5F}"/>
                  </a:ext>
                </a:extLst>
              </p14:cNvPr>
              <p14:cNvContentPartPr/>
              <p14:nvPr/>
            </p14:nvContentPartPr>
            <p14:xfrm>
              <a:off x="9015470" y="1542780"/>
              <a:ext cx="255960" cy="242640"/>
            </p14:xfrm>
          </p:contentPart>
        </mc:Choice>
        <mc:Fallback xmlns="">
          <p:pic>
            <p:nvPicPr>
              <p:cNvPr id="29719" name="墨迹 29718">
                <a:extLst>
                  <a:ext uri="{FF2B5EF4-FFF2-40B4-BE49-F238E27FC236}">
                    <a16:creationId xmlns:a16="http://schemas.microsoft.com/office/drawing/2014/main" id="{FE15B704-C23D-A874-441C-2E3963B6DF5F}"/>
                  </a:ext>
                </a:extLst>
              </p:cNvPr>
              <p:cNvPicPr/>
              <p:nvPr/>
            </p:nvPicPr>
            <p:blipFill>
              <a:blip r:embed="rId16"/>
              <a:stretch>
                <a:fillRect/>
              </a:stretch>
            </p:blipFill>
            <p:spPr>
              <a:xfrm>
                <a:off x="9009350" y="1536660"/>
                <a:ext cx="268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722" name="墨迹 29721">
                <a:extLst>
                  <a:ext uri="{FF2B5EF4-FFF2-40B4-BE49-F238E27FC236}">
                    <a16:creationId xmlns:a16="http://schemas.microsoft.com/office/drawing/2014/main" id="{FFB3497B-EFFF-F8B4-B26A-0D27E8A2E27F}"/>
                  </a:ext>
                </a:extLst>
              </p14:cNvPr>
              <p14:cNvContentPartPr/>
              <p14:nvPr/>
            </p14:nvContentPartPr>
            <p14:xfrm>
              <a:off x="7518480" y="2539620"/>
              <a:ext cx="360" cy="360"/>
            </p14:xfrm>
          </p:contentPart>
        </mc:Choice>
        <mc:Fallback xmlns="">
          <p:pic>
            <p:nvPicPr>
              <p:cNvPr id="29722" name="墨迹 29721">
                <a:extLst>
                  <a:ext uri="{FF2B5EF4-FFF2-40B4-BE49-F238E27FC236}">
                    <a16:creationId xmlns:a16="http://schemas.microsoft.com/office/drawing/2014/main" id="{FFB3497B-EFFF-F8B4-B26A-0D27E8A2E27F}"/>
                  </a:ext>
                </a:extLst>
              </p:cNvPr>
              <p:cNvPicPr/>
              <p:nvPr/>
            </p:nvPicPr>
            <p:blipFill>
              <a:blip r:embed="rId18"/>
              <a:stretch>
                <a:fillRect/>
              </a:stretch>
            </p:blipFill>
            <p:spPr>
              <a:xfrm>
                <a:off x="7512360" y="25335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723" name="墨迹 29722">
                <a:extLst>
                  <a:ext uri="{FF2B5EF4-FFF2-40B4-BE49-F238E27FC236}">
                    <a16:creationId xmlns:a16="http://schemas.microsoft.com/office/drawing/2014/main" id="{459C08FC-65AB-2CB0-53E1-FB5AB26B63B4}"/>
                  </a:ext>
                </a:extLst>
              </p14:cNvPr>
              <p14:cNvContentPartPr/>
              <p14:nvPr/>
            </p14:nvContentPartPr>
            <p14:xfrm>
              <a:off x="4724520" y="3517740"/>
              <a:ext cx="360" cy="360"/>
            </p14:xfrm>
          </p:contentPart>
        </mc:Choice>
        <mc:Fallback xmlns="">
          <p:pic>
            <p:nvPicPr>
              <p:cNvPr id="29723" name="墨迹 29722">
                <a:extLst>
                  <a:ext uri="{FF2B5EF4-FFF2-40B4-BE49-F238E27FC236}">
                    <a16:creationId xmlns:a16="http://schemas.microsoft.com/office/drawing/2014/main" id="{459C08FC-65AB-2CB0-53E1-FB5AB26B63B4}"/>
                  </a:ext>
                </a:extLst>
              </p:cNvPr>
              <p:cNvPicPr/>
              <p:nvPr/>
            </p:nvPicPr>
            <p:blipFill>
              <a:blip r:embed="rId18"/>
              <a:stretch>
                <a:fillRect/>
              </a:stretch>
            </p:blipFill>
            <p:spPr>
              <a:xfrm>
                <a:off x="4718400" y="35116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724" name="墨迹 29723">
                <a:extLst>
                  <a:ext uri="{FF2B5EF4-FFF2-40B4-BE49-F238E27FC236}">
                    <a16:creationId xmlns:a16="http://schemas.microsoft.com/office/drawing/2014/main" id="{44750DB2-F2D2-9A06-0745-BEB0DCB7D1C6}"/>
                  </a:ext>
                </a:extLst>
              </p14:cNvPr>
              <p14:cNvContentPartPr/>
              <p14:nvPr/>
            </p14:nvContentPartPr>
            <p14:xfrm>
              <a:off x="3772020" y="2257170"/>
              <a:ext cx="360" cy="17640"/>
            </p14:xfrm>
          </p:contentPart>
        </mc:Choice>
        <mc:Fallback xmlns="">
          <p:pic>
            <p:nvPicPr>
              <p:cNvPr id="29724" name="墨迹 29723">
                <a:extLst>
                  <a:ext uri="{FF2B5EF4-FFF2-40B4-BE49-F238E27FC236}">
                    <a16:creationId xmlns:a16="http://schemas.microsoft.com/office/drawing/2014/main" id="{44750DB2-F2D2-9A06-0745-BEB0DCB7D1C6}"/>
                  </a:ext>
                </a:extLst>
              </p:cNvPr>
              <p:cNvPicPr/>
              <p:nvPr/>
            </p:nvPicPr>
            <p:blipFill>
              <a:blip r:embed="rId21"/>
              <a:stretch>
                <a:fillRect/>
              </a:stretch>
            </p:blipFill>
            <p:spPr>
              <a:xfrm>
                <a:off x="3765900" y="2251050"/>
                <a:ext cx="12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725" name="墨迹 29724">
                <a:extLst>
                  <a:ext uri="{FF2B5EF4-FFF2-40B4-BE49-F238E27FC236}">
                    <a16:creationId xmlns:a16="http://schemas.microsoft.com/office/drawing/2014/main" id="{91F9065A-C025-430D-C4AF-89D7242B3727}"/>
                  </a:ext>
                </a:extLst>
              </p14:cNvPr>
              <p14:cNvContentPartPr/>
              <p14:nvPr/>
            </p14:nvContentPartPr>
            <p14:xfrm>
              <a:off x="11016126" y="2779400"/>
              <a:ext cx="360" cy="360"/>
            </p14:xfrm>
          </p:contentPart>
        </mc:Choice>
        <mc:Fallback xmlns="">
          <p:pic>
            <p:nvPicPr>
              <p:cNvPr id="29725" name="墨迹 29724">
                <a:extLst>
                  <a:ext uri="{FF2B5EF4-FFF2-40B4-BE49-F238E27FC236}">
                    <a16:creationId xmlns:a16="http://schemas.microsoft.com/office/drawing/2014/main" id="{91F9065A-C025-430D-C4AF-89D7242B3727}"/>
                  </a:ext>
                </a:extLst>
              </p:cNvPr>
              <p:cNvPicPr/>
              <p:nvPr/>
            </p:nvPicPr>
            <p:blipFill>
              <a:blip r:embed="rId18"/>
              <a:stretch>
                <a:fillRect/>
              </a:stretch>
            </p:blipFill>
            <p:spPr>
              <a:xfrm>
                <a:off x="11010006" y="2773280"/>
                <a:ext cx="12600" cy="12600"/>
              </a:xfrm>
              <a:prstGeom prst="rect">
                <a:avLst/>
              </a:prstGeom>
            </p:spPr>
          </p:pic>
        </mc:Fallback>
      </mc:AlternateContent>
      <p:grpSp>
        <p:nvGrpSpPr>
          <p:cNvPr id="29730" name="组合 29729">
            <a:extLst>
              <a:ext uri="{FF2B5EF4-FFF2-40B4-BE49-F238E27FC236}">
                <a16:creationId xmlns:a16="http://schemas.microsoft.com/office/drawing/2014/main" id="{3265DCC2-EF02-9784-CDD9-34AD940C5E74}"/>
              </a:ext>
            </a:extLst>
          </p:cNvPr>
          <p:cNvGrpSpPr/>
          <p:nvPr/>
        </p:nvGrpSpPr>
        <p:grpSpPr>
          <a:xfrm>
            <a:off x="2738406" y="1667678"/>
            <a:ext cx="123480" cy="78120"/>
            <a:chOff x="2738406" y="1667678"/>
            <a:chExt cx="123480" cy="78120"/>
          </a:xfrm>
        </p:grpSpPr>
        <mc:AlternateContent xmlns:mc="http://schemas.openxmlformats.org/markup-compatibility/2006" xmlns:p14="http://schemas.microsoft.com/office/powerpoint/2010/main">
          <mc:Choice Requires="p14">
            <p:contentPart p14:bwMode="auto" r:id="rId23">
              <p14:nvContentPartPr>
                <p14:cNvPr id="29728" name="墨迹 29727">
                  <a:extLst>
                    <a:ext uri="{FF2B5EF4-FFF2-40B4-BE49-F238E27FC236}">
                      <a16:creationId xmlns:a16="http://schemas.microsoft.com/office/drawing/2014/main" id="{DE6C908E-4255-C9E5-F994-2905186260DA}"/>
                    </a:ext>
                  </a:extLst>
                </p14:cNvPr>
                <p14:cNvContentPartPr/>
                <p14:nvPr/>
              </p14:nvContentPartPr>
              <p14:xfrm>
                <a:off x="2738406" y="1679558"/>
                <a:ext cx="84240" cy="66240"/>
              </p14:xfrm>
            </p:contentPart>
          </mc:Choice>
          <mc:Fallback xmlns="">
            <p:pic>
              <p:nvPicPr>
                <p:cNvPr id="29728" name="墨迹 29727">
                  <a:extLst>
                    <a:ext uri="{FF2B5EF4-FFF2-40B4-BE49-F238E27FC236}">
                      <a16:creationId xmlns:a16="http://schemas.microsoft.com/office/drawing/2014/main" id="{DE6C908E-4255-C9E5-F994-2905186260DA}"/>
                    </a:ext>
                  </a:extLst>
                </p:cNvPr>
                <p:cNvPicPr/>
                <p:nvPr/>
              </p:nvPicPr>
              <p:blipFill>
                <a:blip r:embed="rId24"/>
                <a:stretch>
                  <a:fillRect/>
                </a:stretch>
              </p:blipFill>
              <p:spPr>
                <a:xfrm>
                  <a:off x="2732286" y="1673438"/>
                  <a:ext cx="964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729" name="墨迹 29728">
                  <a:extLst>
                    <a:ext uri="{FF2B5EF4-FFF2-40B4-BE49-F238E27FC236}">
                      <a16:creationId xmlns:a16="http://schemas.microsoft.com/office/drawing/2014/main" id="{096F15E9-D60E-6137-40A1-F3845C8784F7}"/>
                    </a:ext>
                  </a:extLst>
                </p14:cNvPr>
                <p14:cNvContentPartPr/>
                <p14:nvPr/>
              </p14:nvContentPartPr>
              <p14:xfrm>
                <a:off x="2852526" y="1667678"/>
                <a:ext cx="9360" cy="77760"/>
              </p14:xfrm>
            </p:contentPart>
          </mc:Choice>
          <mc:Fallback xmlns="">
            <p:pic>
              <p:nvPicPr>
                <p:cNvPr id="29729" name="墨迹 29728">
                  <a:extLst>
                    <a:ext uri="{FF2B5EF4-FFF2-40B4-BE49-F238E27FC236}">
                      <a16:creationId xmlns:a16="http://schemas.microsoft.com/office/drawing/2014/main" id="{096F15E9-D60E-6137-40A1-F3845C8784F7}"/>
                    </a:ext>
                  </a:extLst>
                </p:cNvPr>
                <p:cNvPicPr/>
                <p:nvPr/>
              </p:nvPicPr>
              <p:blipFill>
                <a:blip r:embed="rId26"/>
                <a:stretch>
                  <a:fillRect/>
                </a:stretch>
              </p:blipFill>
              <p:spPr>
                <a:xfrm>
                  <a:off x="2846406" y="1661558"/>
                  <a:ext cx="21600" cy="90000"/>
                </a:xfrm>
                <a:prstGeom prst="rect">
                  <a:avLst/>
                </a:prstGeom>
              </p:spPr>
            </p:pic>
          </mc:Fallback>
        </mc:AlternateContent>
      </p:grpSp>
      <p:grpSp>
        <p:nvGrpSpPr>
          <p:cNvPr id="25" name="组合 24">
            <a:extLst>
              <a:ext uri="{FF2B5EF4-FFF2-40B4-BE49-F238E27FC236}">
                <a16:creationId xmlns:a16="http://schemas.microsoft.com/office/drawing/2014/main" id="{B897ED34-59EC-7702-9819-9AA3CCD04A4F}"/>
              </a:ext>
            </a:extLst>
          </p:cNvPr>
          <p:cNvGrpSpPr/>
          <p:nvPr/>
        </p:nvGrpSpPr>
        <p:grpSpPr>
          <a:xfrm>
            <a:off x="1716600" y="1700060"/>
            <a:ext cx="627829" cy="117720"/>
            <a:chOff x="1716600" y="1700060"/>
            <a:chExt cx="627829" cy="117720"/>
          </a:xfrm>
        </p:grpSpPr>
        <mc:AlternateContent xmlns:mc="http://schemas.openxmlformats.org/markup-compatibility/2006" xmlns:p14="http://schemas.microsoft.com/office/powerpoint/2010/main">
          <mc:Choice Requires="p14">
            <p:contentPart p14:bwMode="auto" r:id="rId27">
              <p14:nvContentPartPr>
                <p14:cNvPr id="4" name="墨迹 3">
                  <a:extLst>
                    <a:ext uri="{FF2B5EF4-FFF2-40B4-BE49-F238E27FC236}">
                      <a16:creationId xmlns:a16="http://schemas.microsoft.com/office/drawing/2014/main" id="{DA001FB8-AC0A-FC8E-2C84-8295129A076F}"/>
                    </a:ext>
                  </a:extLst>
                </p14:cNvPr>
                <p14:cNvContentPartPr/>
                <p14:nvPr/>
              </p14:nvContentPartPr>
              <p14:xfrm>
                <a:off x="1716600" y="1715900"/>
                <a:ext cx="56880" cy="97920"/>
              </p14:xfrm>
            </p:contentPart>
          </mc:Choice>
          <mc:Fallback xmlns="">
            <p:pic>
              <p:nvPicPr>
                <p:cNvPr id="4" name="墨迹 3">
                  <a:extLst>
                    <a:ext uri="{FF2B5EF4-FFF2-40B4-BE49-F238E27FC236}">
                      <a16:creationId xmlns:a16="http://schemas.microsoft.com/office/drawing/2014/main" id="{DA001FB8-AC0A-FC8E-2C84-8295129A076F}"/>
                    </a:ext>
                  </a:extLst>
                </p:cNvPr>
                <p:cNvPicPr/>
                <p:nvPr/>
              </p:nvPicPr>
              <p:blipFill>
                <a:blip r:embed="rId28"/>
                <a:stretch>
                  <a:fillRect/>
                </a:stretch>
              </p:blipFill>
              <p:spPr>
                <a:xfrm>
                  <a:off x="1710480" y="1709780"/>
                  <a:ext cx="691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 name="墨迹 4">
                  <a:extLst>
                    <a:ext uri="{FF2B5EF4-FFF2-40B4-BE49-F238E27FC236}">
                      <a16:creationId xmlns:a16="http://schemas.microsoft.com/office/drawing/2014/main" id="{CA7C8B46-79B0-A3AE-F53A-1BB307A38E71}"/>
                    </a:ext>
                  </a:extLst>
                </p14:cNvPr>
                <p14:cNvContentPartPr/>
                <p14:nvPr/>
              </p14:nvContentPartPr>
              <p14:xfrm>
                <a:off x="1782480" y="1709780"/>
                <a:ext cx="38160" cy="100800"/>
              </p14:xfrm>
            </p:contentPart>
          </mc:Choice>
          <mc:Fallback xmlns="">
            <p:pic>
              <p:nvPicPr>
                <p:cNvPr id="5" name="墨迹 4">
                  <a:extLst>
                    <a:ext uri="{FF2B5EF4-FFF2-40B4-BE49-F238E27FC236}">
                      <a16:creationId xmlns:a16="http://schemas.microsoft.com/office/drawing/2014/main" id="{CA7C8B46-79B0-A3AE-F53A-1BB307A38E71}"/>
                    </a:ext>
                  </a:extLst>
                </p:cNvPr>
                <p:cNvPicPr/>
                <p:nvPr/>
              </p:nvPicPr>
              <p:blipFill>
                <a:blip r:embed="rId30"/>
                <a:stretch>
                  <a:fillRect/>
                </a:stretch>
              </p:blipFill>
              <p:spPr>
                <a:xfrm>
                  <a:off x="1776360" y="1703660"/>
                  <a:ext cx="50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 name="墨迹 5">
                  <a:extLst>
                    <a:ext uri="{FF2B5EF4-FFF2-40B4-BE49-F238E27FC236}">
                      <a16:creationId xmlns:a16="http://schemas.microsoft.com/office/drawing/2014/main" id="{02C15F5B-7DD6-01D9-5C87-871C3406835A}"/>
                    </a:ext>
                  </a:extLst>
                </p14:cNvPr>
                <p14:cNvContentPartPr/>
                <p14:nvPr/>
              </p14:nvContentPartPr>
              <p14:xfrm>
                <a:off x="1750800" y="1749020"/>
                <a:ext cx="45720" cy="8640"/>
              </p14:xfrm>
            </p:contentPart>
          </mc:Choice>
          <mc:Fallback xmlns="">
            <p:pic>
              <p:nvPicPr>
                <p:cNvPr id="6" name="墨迹 5">
                  <a:extLst>
                    <a:ext uri="{FF2B5EF4-FFF2-40B4-BE49-F238E27FC236}">
                      <a16:creationId xmlns:a16="http://schemas.microsoft.com/office/drawing/2014/main" id="{02C15F5B-7DD6-01D9-5C87-871C3406835A}"/>
                    </a:ext>
                  </a:extLst>
                </p:cNvPr>
                <p:cNvPicPr/>
                <p:nvPr/>
              </p:nvPicPr>
              <p:blipFill>
                <a:blip r:embed="rId32"/>
                <a:stretch>
                  <a:fillRect/>
                </a:stretch>
              </p:blipFill>
              <p:spPr>
                <a:xfrm>
                  <a:off x="1744680" y="1742900"/>
                  <a:ext cx="57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 name="墨迹 7">
                  <a:extLst>
                    <a:ext uri="{FF2B5EF4-FFF2-40B4-BE49-F238E27FC236}">
                      <a16:creationId xmlns:a16="http://schemas.microsoft.com/office/drawing/2014/main" id="{087DFA6E-B2D4-502E-761F-AAF72256E0F3}"/>
                    </a:ext>
                  </a:extLst>
                </p14:cNvPr>
                <p14:cNvContentPartPr/>
                <p14:nvPr/>
              </p14:nvContentPartPr>
              <p14:xfrm>
                <a:off x="1850880" y="1723820"/>
                <a:ext cx="5040" cy="93960"/>
              </p14:xfrm>
            </p:contentPart>
          </mc:Choice>
          <mc:Fallback xmlns="">
            <p:pic>
              <p:nvPicPr>
                <p:cNvPr id="8" name="墨迹 7">
                  <a:extLst>
                    <a:ext uri="{FF2B5EF4-FFF2-40B4-BE49-F238E27FC236}">
                      <a16:creationId xmlns:a16="http://schemas.microsoft.com/office/drawing/2014/main" id="{087DFA6E-B2D4-502E-761F-AAF72256E0F3}"/>
                    </a:ext>
                  </a:extLst>
                </p:cNvPr>
                <p:cNvPicPr/>
                <p:nvPr/>
              </p:nvPicPr>
              <p:blipFill>
                <a:blip r:embed="rId34"/>
                <a:stretch>
                  <a:fillRect/>
                </a:stretch>
              </p:blipFill>
              <p:spPr>
                <a:xfrm>
                  <a:off x="1844760" y="1717700"/>
                  <a:ext cx="172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墨迹 9">
                  <a:extLst>
                    <a:ext uri="{FF2B5EF4-FFF2-40B4-BE49-F238E27FC236}">
                      <a16:creationId xmlns:a16="http://schemas.microsoft.com/office/drawing/2014/main" id="{E9559FBF-76F8-9125-4182-0F537531B1AA}"/>
                    </a:ext>
                  </a:extLst>
                </p14:cNvPr>
                <p14:cNvContentPartPr/>
                <p14:nvPr/>
              </p14:nvContentPartPr>
              <p14:xfrm>
                <a:off x="1863480" y="1700060"/>
                <a:ext cx="30600" cy="6840"/>
              </p14:xfrm>
            </p:contentPart>
          </mc:Choice>
          <mc:Fallback xmlns="">
            <p:pic>
              <p:nvPicPr>
                <p:cNvPr id="10" name="墨迹 9">
                  <a:extLst>
                    <a:ext uri="{FF2B5EF4-FFF2-40B4-BE49-F238E27FC236}">
                      <a16:creationId xmlns:a16="http://schemas.microsoft.com/office/drawing/2014/main" id="{E9559FBF-76F8-9125-4182-0F537531B1AA}"/>
                    </a:ext>
                  </a:extLst>
                </p:cNvPr>
                <p:cNvPicPr/>
                <p:nvPr/>
              </p:nvPicPr>
              <p:blipFill>
                <a:blip r:embed="rId36"/>
                <a:stretch>
                  <a:fillRect/>
                </a:stretch>
              </p:blipFill>
              <p:spPr>
                <a:xfrm>
                  <a:off x="1857360" y="1693940"/>
                  <a:ext cx="428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 name="墨迹 12">
                  <a:extLst>
                    <a:ext uri="{FF2B5EF4-FFF2-40B4-BE49-F238E27FC236}">
                      <a16:creationId xmlns:a16="http://schemas.microsoft.com/office/drawing/2014/main" id="{75505BC2-4CA6-B677-A81E-483D615B7252}"/>
                    </a:ext>
                  </a:extLst>
                </p14:cNvPr>
                <p14:cNvContentPartPr/>
                <p14:nvPr/>
              </p14:nvContentPartPr>
              <p14:xfrm>
                <a:off x="1863480" y="1758020"/>
                <a:ext cx="31680" cy="10440"/>
              </p14:xfrm>
            </p:contentPart>
          </mc:Choice>
          <mc:Fallback xmlns="">
            <p:pic>
              <p:nvPicPr>
                <p:cNvPr id="13" name="墨迹 12">
                  <a:extLst>
                    <a:ext uri="{FF2B5EF4-FFF2-40B4-BE49-F238E27FC236}">
                      <a16:creationId xmlns:a16="http://schemas.microsoft.com/office/drawing/2014/main" id="{75505BC2-4CA6-B677-A81E-483D615B7252}"/>
                    </a:ext>
                  </a:extLst>
                </p:cNvPr>
                <p:cNvPicPr/>
                <p:nvPr/>
              </p:nvPicPr>
              <p:blipFill>
                <a:blip r:embed="rId38"/>
                <a:stretch>
                  <a:fillRect/>
                </a:stretch>
              </p:blipFill>
              <p:spPr>
                <a:xfrm>
                  <a:off x="1857360" y="1751900"/>
                  <a:ext cx="43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5" name="墨迹 14">
                  <a:extLst>
                    <a:ext uri="{FF2B5EF4-FFF2-40B4-BE49-F238E27FC236}">
                      <a16:creationId xmlns:a16="http://schemas.microsoft.com/office/drawing/2014/main" id="{68EA4A38-F77F-C250-4D05-D0B945422121}"/>
                    </a:ext>
                  </a:extLst>
                </p14:cNvPr>
                <p14:cNvContentPartPr/>
                <p14:nvPr/>
              </p14:nvContentPartPr>
              <p14:xfrm>
                <a:off x="1917480" y="1706540"/>
                <a:ext cx="37080" cy="17640"/>
              </p14:xfrm>
            </p:contentPart>
          </mc:Choice>
          <mc:Fallback xmlns="">
            <p:pic>
              <p:nvPicPr>
                <p:cNvPr id="15" name="墨迹 14">
                  <a:extLst>
                    <a:ext uri="{FF2B5EF4-FFF2-40B4-BE49-F238E27FC236}">
                      <a16:creationId xmlns:a16="http://schemas.microsoft.com/office/drawing/2014/main" id="{68EA4A38-F77F-C250-4D05-D0B945422121}"/>
                    </a:ext>
                  </a:extLst>
                </p:cNvPr>
                <p:cNvPicPr/>
                <p:nvPr/>
              </p:nvPicPr>
              <p:blipFill>
                <a:blip r:embed="rId40"/>
                <a:stretch>
                  <a:fillRect/>
                </a:stretch>
              </p:blipFill>
              <p:spPr>
                <a:xfrm>
                  <a:off x="1911360" y="1700420"/>
                  <a:ext cx="493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 name="墨迹 16">
                  <a:extLst>
                    <a:ext uri="{FF2B5EF4-FFF2-40B4-BE49-F238E27FC236}">
                      <a16:creationId xmlns:a16="http://schemas.microsoft.com/office/drawing/2014/main" id="{FC3F62E5-0E7A-2BC1-24C9-A8A06C39608A}"/>
                    </a:ext>
                  </a:extLst>
                </p14:cNvPr>
                <p14:cNvContentPartPr/>
                <p14:nvPr/>
              </p14:nvContentPartPr>
              <p14:xfrm>
                <a:off x="1944480" y="1715900"/>
                <a:ext cx="3600" cy="91080"/>
              </p14:xfrm>
            </p:contentPart>
          </mc:Choice>
          <mc:Fallback xmlns="">
            <p:pic>
              <p:nvPicPr>
                <p:cNvPr id="17" name="墨迹 16">
                  <a:extLst>
                    <a:ext uri="{FF2B5EF4-FFF2-40B4-BE49-F238E27FC236}">
                      <a16:creationId xmlns:a16="http://schemas.microsoft.com/office/drawing/2014/main" id="{FC3F62E5-0E7A-2BC1-24C9-A8A06C39608A}"/>
                    </a:ext>
                  </a:extLst>
                </p:cNvPr>
                <p:cNvPicPr/>
                <p:nvPr/>
              </p:nvPicPr>
              <p:blipFill>
                <a:blip r:embed="rId42"/>
                <a:stretch>
                  <a:fillRect/>
                </a:stretch>
              </p:blipFill>
              <p:spPr>
                <a:xfrm>
                  <a:off x="1938360" y="1709780"/>
                  <a:ext cx="15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A8AEAF9A-10F8-420F-AD1D-D42615EB50EF}"/>
                    </a:ext>
                  </a:extLst>
                </p14:cNvPr>
                <p14:cNvContentPartPr/>
                <p14:nvPr/>
              </p14:nvContentPartPr>
              <p14:xfrm>
                <a:off x="2000629" y="1744223"/>
                <a:ext cx="343800" cy="9360"/>
              </p14:xfrm>
            </p:contentPart>
          </mc:Choice>
          <mc:Fallback xmlns="">
            <p:pic>
              <p:nvPicPr>
                <p:cNvPr id="24" name="墨迹 23">
                  <a:extLst>
                    <a:ext uri="{FF2B5EF4-FFF2-40B4-BE49-F238E27FC236}">
                      <a16:creationId xmlns:a16="http://schemas.microsoft.com/office/drawing/2014/main" id="{A8AEAF9A-10F8-420F-AD1D-D42615EB50EF}"/>
                    </a:ext>
                  </a:extLst>
                </p:cNvPr>
                <p:cNvPicPr/>
                <p:nvPr/>
              </p:nvPicPr>
              <p:blipFill>
                <a:blip r:embed="rId44"/>
                <a:stretch>
                  <a:fillRect/>
                </a:stretch>
              </p:blipFill>
              <p:spPr>
                <a:xfrm>
                  <a:off x="1994509" y="1738103"/>
                  <a:ext cx="356040" cy="21600"/>
                </a:xfrm>
                <a:prstGeom prst="rect">
                  <a:avLst/>
                </a:prstGeom>
              </p:spPr>
            </p:pic>
          </mc:Fallback>
        </mc:AlternateContent>
      </p:grpSp>
      <p:grpSp>
        <p:nvGrpSpPr>
          <p:cNvPr id="31" name="组合 30">
            <a:extLst>
              <a:ext uri="{FF2B5EF4-FFF2-40B4-BE49-F238E27FC236}">
                <a16:creationId xmlns:a16="http://schemas.microsoft.com/office/drawing/2014/main" id="{95362278-FFEB-8E18-B694-6E331A652B6A}"/>
              </a:ext>
            </a:extLst>
          </p:cNvPr>
          <p:cNvGrpSpPr/>
          <p:nvPr/>
        </p:nvGrpSpPr>
        <p:grpSpPr>
          <a:xfrm>
            <a:off x="2331829" y="1778783"/>
            <a:ext cx="173520" cy="107640"/>
            <a:chOff x="2331829" y="1778783"/>
            <a:chExt cx="173520" cy="107640"/>
          </a:xfrm>
        </p:grpSpPr>
        <mc:AlternateContent xmlns:mc="http://schemas.openxmlformats.org/markup-compatibility/2006" xmlns:p14="http://schemas.microsoft.com/office/powerpoint/2010/main">
          <mc:Choice Requires="p14">
            <p:contentPart p14:bwMode="auto" r:id="rId45">
              <p14:nvContentPartPr>
                <p14:cNvPr id="26" name="墨迹 25">
                  <a:extLst>
                    <a:ext uri="{FF2B5EF4-FFF2-40B4-BE49-F238E27FC236}">
                      <a16:creationId xmlns:a16="http://schemas.microsoft.com/office/drawing/2014/main" id="{E1E0E820-AB6B-E744-F175-4795E29CACAC}"/>
                    </a:ext>
                  </a:extLst>
                </p14:cNvPr>
                <p14:cNvContentPartPr/>
                <p14:nvPr/>
              </p14:nvContentPartPr>
              <p14:xfrm>
                <a:off x="2331829" y="1797503"/>
                <a:ext cx="51840" cy="88920"/>
              </p14:xfrm>
            </p:contentPart>
          </mc:Choice>
          <mc:Fallback xmlns="">
            <p:pic>
              <p:nvPicPr>
                <p:cNvPr id="26" name="墨迹 25">
                  <a:extLst>
                    <a:ext uri="{FF2B5EF4-FFF2-40B4-BE49-F238E27FC236}">
                      <a16:creationId xmlns:a16="http://schemas.microsoft.com/office/drawing/2014/main" id="{E1E0E820-AB6B-E744-F175-4795E29CACAC}"/>
                    </a:ext>
                  </a:extLst>
                </p:cNvPr>
                <p:cNvPicPr/>
                <p:nvPr/>
              </p:nvPicPr>
              <p:blipFill>
                <a:blip r:embed="rId46"/>
                <a:stretch>
                  <a:fillRect/>
                </a:stretch>
              </p:blipFill>
              <p:spPr>
                <a:xfrm>
                  <a:off x="2325709" y="1791383"/>
                  <a:ext cx="64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墨迹 26">
                  <a:extLst>
                    <a:ext uri="{FF2B5EF4-FFF2-40B4-BE49-F238E27FC236}">
                      <a16:creationId xmlns:a16="http://schemas.microsoft.com/office/drawing/2014/main" id="{3810BA30-6711-6EFC-959D-6678850E141F}"/>
                    </a:ext>
                  </a:extLst>
                </p14:cNvPr>
                <p14:cNvContentPartPr/>
                <p14:nvPr/>
              </p14:nvContentPartPr>
              <p14:xfrm>
                <a:off x="2407429" y="1778783"/>
                <a:ext cx="97920" cy="98280"/>
              </p14:xfrm>
            </p:contentPart>
          </mc:Choice>
          <mc:Fallback xmlns="">
            <p:pic>
              <p:nvPicPr>
                <p:cNvPr id="27" name="墨迹 26">
                  <a:extLst>
                    <a:ext uri="{FF2B5EF4-FFF2-40B4-BE49-F238E27FC236}">
                      <a16:creationId xmlns:a16="http://schemas.microsoft.com/office/drawing/2014/main" id="{3810BA30-6711-6EFC-959D-6678850E141F}"/>
                    </a:ext>
                  </a:extLst>
                </p:cNvPr>
                <p:cNvPicPr/>
                <p:nvPr/>
              </p:nvPicPr>
              <p:blipFill>
                <a:blip r:embed="rId48"/>
                <a:stretch>
                  <a:fillRect/>
                </a:stretch>
              </p:blipFill>
              <p:spPr>
                <a:xfrm>
                  <a:off x="2401309" y="1772663"/>
                  <a:ext cx="110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墨迹 28">
                  <a:extLst>
                    <a:ext uri="{FF2B5EF4-FFF2-40B4-BE49-F238E27FC236}">
                      <a16:creationId xmlns:a16="http://schemas.microsoft.com/office/drawing/2014/main" id="{EBD67CBA-71AD-76B9-146B-298D807B80B8}"/>
                    </a:ext>
                  </a:extLst>
                </p14:cNvPr>
                <p14:cNvContentPartPr/>
                <p14:nvPr/>
              </p14:nvContentPartPr>
              <p14:xfrm>
                <a:off x="2365669" y="1862303"/>
                <a:ext cx="360" cy="360"/>
              </p14:xfrm>
            </p:contentPart>
          </mc:Choice>
          <mc:Fallback xmlns="">
            <p:pic>
              <p:nvPicPr>
                <p:cNvPr id="29" name="墨迹 28">
                  <a:extLst>
                    <a:ext uri="{FF2B5EF4-FFF2-40B4-BE49-F238E27FC236}">
                      <a16:creationId xmlns:a16="http://schemas.microsoft.com/office/drawing/2014/main" id="{EBD67CBA-71AD-76B9-146B-298D807B80B8}"/>
                    </a:ext>
                  </a:extLst>
                </p:cNvPr>
                <p:cNvPicPr/>
                <p:nvPr/>
              </p:nvPicPr>
              <p:blipFill>
                <a:blip r:embed="rId18"/>
                <a:stretch>
                  <a:fillRect/>
                </a:stretch>
              </p:blipFill>
              <p:spPr>
                <a:xfrm>
                  <a:off x="2359549" y="185618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墨迹 29">
                  <a:extLst>
                    <a:ext uri="{FF2B5EF4-FFF2-40B4-BE49-F238E27FC236}">
                      <a16:creationId xmlns:a16="http://schemas.microsoft.com/office/drawing/2014/main" id="{5CBC8517-44D2-84D0-53DB-CBE8826A51C8}"/>
                    </a:ext>
                  </a:extLst>
                </p14:cNvPr>
                <p14:cNvContentPartPr/>
                <p14:nvPr/>
              </p14:nvContentPartPr>
              <p14:xfrm>
                <a:off x="2365669" y="1849343"/>
                <a:ext cx="58320" cy="13320"/>
              </p14:xfrm>
            </p:contentPart>
          </mc:Choice>
          <mc:Fallback xmlns="">
            <p:pic>
              <p:nvPicPr>
                <p:cNvPr id="30" name="墨迹 29">
                  <a:extLst>
                    <a:ext uri="{FF2B5EF4-FFF2-40B4-BE49-F238E27FC236}">
                      <a16:creationId xmlns:a16="http://schemas.microsoft.com/office/drawing/2014/main" id="{5CBC8517-44D2-84D0-53DB-CBE8826A51C8}"/>
                    </a:ext>
                  </a:extLst>
                </p:cNvPr>
                <p:cNvPicPr/>
                <p:nvPr/>
              </p:nvPicPr>
              <p:blipFill>
                <a:blip r:embed="rId51"/>
                <a:stretch>
                  <a:fillRect/>
                </a:stretch>
              </p:blipFill>
              <p:spPr>
                <a:xfrm>
                  <a:off x="2359549" y="1843223"/>
                  <a:ext cx="70560" cy="25560"/>
                </a:xfrm>
                <a:prstGeom prst="rect">
                  <a:avLst/>
                </a:prstGeom>
              </p:spPr>
            </p:pic>
          </mc:Fallback>
        </mc:AlternateContent>
      </p:grpSp>
    </p:spTree>
    <p:extLst>
      <p:ext uri="{BB962C8B-B14F-4D97-AF65-F5344CB8AC3E}">
        <p14:creationId xmlns:p14="http://schemas.microsoft.com/office/powerpoint/2010/main" val="532969309"/>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71450"/>
            <a:ext cx="13492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Program</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78ED9C7E-3C9B-E30E-C6EB-DFBC02A76540}"/>
              </a:ext>
            </a:extLst>
          </p:cNvPr>
          <p:cNvPicPr>
            <a:picLocks noChangeAspect="1"/>
          </p:cNvPicPr>
          <p:nvPr/>
        </p:nvPicPr>
        <p:blipFill>
          <a:blip r:embed="rId3"/>
          <a:stretch>
            <a:fillRect/>
          </a:stretch>
        </p:blipFill>
        <p:spPr>
          <a:xfrm>
            <a:off x="913805" y="887732"/>
            <a:ext cx="4968527" cy="2256551"/>
          </a:xfrm>
          <a:prstGeom prst="rect">
            <a:avLst/>
          </a:prstGeom>
        </p:spPr>
      </p:pic>
      <p:pic>
        <p:nvPicPr>
          <p:cNvPr id="6" name="图片 5">
            <a:extLst>
              <a:ext uri="{FF2B5EF4-FFF2-40B4-BE49-F238E27FC236}">
                <a16:creationId xmlns:a16="http://schemas.microsoft.com/office/drawing/2014/main" id="{872119EE-CEE6-6947-4BBE-719B683ED9EB}"/>
              </a:ext>
            </a:extLst>
          </p:cNvPr>
          <p:cNvPicPr>
            <a:picLocks noChangeAspect="1"/>
          </p:cNvPicPr>
          <p:nvPr/>
        </p:nvPicPr>
        <p:blipFill>
          <a:blip r:embed="rId4"/>
          <a:stretch>
            <a:fillRect/>
          </a:stretch>
        </p:blipFill>
        <p:spPr>
          <a:xfrm>
            <a:off x="913804" y="3144283"/>
            <a:ext cx="4968527" cy="3467376"/>
          </a:xfrm>
          <a:prstGeom prst="rect">
            <a:avLst/>
          </a:prstGeom>
        </p:spPr>
      </p:pic>
      <p:pic>
        <p:nvPicPr>
          <p:cNvPr id="14" name="图片 13">
            <a:extLst>
              <a:ext uri="{FF2B5EF4-FFF2-40B4-BE49-F238E27FC236}">
                <a16:creationId xmlns:a16="http://schemas.microsoft.com/office/drawing/2014/main" id="{2D40ACFA-806D-E8EB-43F2-D8064BBAD04B}"/>
              </a:ext>
            </a:extLst>
          </p:cNvPr>
          <p:cNvPicPr>
            <a:picLocks noChangeAspect="1"/>
          </p:cNvPicPr>
          <p:nvPr/>
        </p:nvPicPr>
        <p:blipFill>
          <a:blip r:embed="rId5"/>
          <a:stretch>
            <a:fillRect/>
          </a:stretch>
        </p:blipFill>
        <p:spPr>
          <a:xfrm>
            <a:off x="6314432" y="2780928"/>
            <a:ext cx="5008155" cy="936103"/>
          </a:xfrm>
          <a:prstGeom prst="rect">
            <a:avLst/>
          </a:prstGeom>
        </p:spPr>
      </p:pic>
    </p:spTree>
    <p:extLst>
      <p:ext uri="{BB962C8B-B14F-4D97-AF65-F5344CB8AC3E}">
        <p14:creationId xmlns:p14="http://schemas.microsoft.com/office/powerpoint/2010/main" val="2114174500"/>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grpSp>
        <p:nvGrpSpPr>
          <p:cNvPr id="35842" name="Group 2"/>
          <p:cNvGrpSpPr>
            <a:grpSpLocks/>
          </p:cNvGrpSpPr>
          <p:nvPr/>
        </p:nvGrpSpPr>
        <p:grpSpPr bwMode="auto">
          <a:xfrm>
            <a:off x="3576638" y="1570505"/>
            <a:ext cx="8206299" cy="1173670"/>
            <a:chOff x="-88269" y="636821"/>
            <a:chExt cx="8205858" cy="1174342"/>
          </a:xfrm>
        </p:grpSpPr>
        <p:sp>
          <p:nvSpPr>
            <p:cNvPr id="35843" name="TextBox 6"/>
            <p:cNvSpPr txBox="1">
              <a:spLocks noChangeArrowheads="1"/>
            </p:cNvSpPr>
            <p:nvPr/>
          </p:nvSpPr>
          <p:spPr bwMode="auto">
            <a:xfrm>
              <a:off x="-88269" y="636821"/>
              <a:ext cx="8205858"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IPPTS —— Task Prioritization Phase</a:t>
              </a:r>
              <a:endParaRPr kumimoji="0" lang="zh-CN" altLang="en-US"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35844" name="TextBox 7"/>
            <p:cNvSpPr txBox="1">
              <a:spLocks noChangeArrowheads="1"/>
            </p:cNvSpPr>
            <p:nvPr/>
          </p:nvSpPr>
          <p:spPr bwMode="auto">
            <a:xfrm>
              <a:off x="56442" y="1380276"/>
              <a:ext cx="56081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F8F8F8"/>
                  </a:solidFill>
                  <a:effectLst/>
                  <a:uLnTx/>
                  <a:uFillTx/>
                  <a:latin typeface="Arial" panose="020B0604020202020204" pitchFamily="34" charset="0"/>
                  <a:ea typeface="微软雅黑" panose="020B0503020204020204" pitchFamily="34" charset="-122"/>
                  <a:cs typeface="+mn-cs"/>
                </a:rPr>
                <a:t>●</a:t>
              </a:r>
              <a:r>
                <a:rPr kumimoji="0" lang="en-US" altLang="zh-CN" sz="2200" b="0" i="0" u="none" strike="noStrike" kern="1200" cap="none" spc="0" normalizeH="0" baseline="0" noProof="0" dirty="0">
                  <a:ln>
                    <a:noFill/>
                  </a:ln>
                  <a:solidFill>
                    <a:srgbClr val="F8F8F8"/>
                  </a:solidFill>
                  <a:effectLst/>
                  <a:uLnTx/>
                  <a:uFillTx/>
                  <a:latin typeface="Arial" panose="020B0604020202020204" pitchFamily="34" charset="0"/>
                  <a:ea typeface="微软雅黑" panose="020B0503020204020204" pitchFamily="34" charset="-122"/>
                  <a:cs typeface="+mn-cs"/>
                </a:rPr>
                <a:t> Prank  </a:t>
              </a:r>
              <a:endParaRPr kumimoji="0" lang="zh-CN" altLang="en-US" sz="22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grpSp>
      <p:cxnSp>
        <p:nvCxnSpPr>
          <p:cNvPr id="35846" name="直接连接符 10"/>
          <p:cNvCxnSpPr>
            <a:cxnSpLocks noChangeShapeType="1"/>
          </p:cNvCxnSpPr>
          <p:nvPr/>
        </p:nvCxnSpPr>
        <p:spPr bwMode="auto">
          <a:xfrm flipH="1">
            <a:off x="3576638" y="2234406"/>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47" name="Group 7"/>
          <p:cNvGrpSpPr>
            <a:grpSpLocks/>
          </p:cNvGrpSpPr>
          <p:nvPr/>
        </p:nvGrpSpPr>
        <p:grpSpPr bwMode="auto">
          <a:xfrm>
            <a:off x="1392238" y="1173956"/>
            <a:ext cx="2093912" cy="2122488"/>
            <a:chOff x="0" y="0"/>
            <a:chExt cx="2093913" cy="2122488"/>
          </a:xfrm>
        </p:grpSpPr>
        <p:sp>
          <p:nvSpPr>
            <p:cNvPr id="35848"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5849" name="组合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12" y="386351"/>
              <a:ext cx="1304544" cy="1298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355" y="2504265"/>
            <a:ext cx="12001016" cy="4368809"/>
          </a:xfrm>
          <a:prstGeom prst="rect">
            <a:avLst/>
          </a:prstGeom>
        </p:spPr>
      </p:pic>
    </p:spTree>
    <p:extLst>
      <p:ext uri="{BB962C8B-B14F-4D97-AF65-F5344CB8AC3E}">
        <p14:creationId xmlns:p14="http://schemas.microsoft.com/office/powerpoint/2010/main" val="537551929"/>
      </p:ext>
    </p:extLst>
  </p:cSld>
  <p:clrMapOvr>
    <a:masterClrMapping/>
  </p:clrMapOvr>
  <mc:AlternateContent xmlns:mc="http://schemas.openxmlformats.org/markup-compatibility/2006" xmlns:p14="http://schemas.microsoft.com/office/powerpoint/2010/main">
    <mc:Choice Requires="p14">
      <p:transition p14:dur="0" advClick="0" advTm="4272"/>
    </mc:Choice>
    <mc:Fallback xmlns="">
      <p:transition advClick="0" advTm="4272"/>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5846"/>
                                        </p:tgtEl>
                                        <p:attrNameLst>
                                          <p:attrName>style.visibility</p:attrName>
                                        </p:attrNameLst>
                                      </p:cBhvr>
                                      <p:to>
                                        <p:strVal val="visible"/>
                                      </p:to>
                                    </p:set>
                                    <p:anim calcmode="lin" valueType="num">
                                      <p:cBhvr additive="base">
                                        <p:cTn id="7" dur="500" fill="hold"/>
                                        <p:tgtEl>
                                          <p:spTgt spid="35846"/>
                                        </p:tgtEl>
                                        <p:attrNameLst>
                                          <p:attrName>ppt_x</p:attrName>
                                        </p:attrNameLst>
                                      </p:cBhvr>
                                      <p:tavLst>
                                        <p:tav tm="0">
                                          <p:val>
                                            <p:strVal val="1+#ppt_w/2"/>
                                          </p:val>
                                        </p:tav>
                                        <p:tav tm="100000">
                                          <p:val>
                                            <p:strVal val="#ppt_x"/>
                                          </p:val>
                                        </p:tav>
                                      </p:tavLst>
                                    </p:anim>
                                    <p:anim calcmode="lin" valueType="num">
                                      <p:cBhvr additive="base">
                                        <p:cTn id="8" dur="500" fill="hold"/>
                                        <p:tgtEl>
                                          <p:spTgt spid="3584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6" presetClass="entr" presetSubtype="42" fill="hold" nodeType="afterEffect">
                                  <p:stCondLst>
                                    <p:cond delay="0"/>
                                  </p:stCondLst>
                                  <p:childTnLst>
                                    <p:set>
                                      <p:cBhvr>
                                        <p:cTn id="11" dur="1" fill="hold">
                                          <p:stCondLst>
                                            <p:cond delay="0"/>
                                          </p:stCondLst>
                                        </p:cTn>
                                        <p:tgtEl>
                                          <p:spTgt spid="35842"/>
                                        </p:tgtEl>
                                        <p:attrNameLst>
                                          <p:attrName>style.visibility</p:attrName>
                                        </p:attrNameLst>
                                      </p:cBhvr>
                                      <p:to>
                                        <p:strVal val="visible"/>
                                      </p:to>
                                    </p:set>
                                    <p:animEffect transition="in" filter="barn(outHorizontal)">
                                      <p:cBhvr>
                                        <p:cTn id="12" dur="1000"/>
                                        <p:tgtEl>
                                          <p:spTgt spid="35842"/>
                                        </p:tgtEl>
                                      </p:cBhvr>
                                    </p:animEffect>
                                  </p:childTnLst>
                                </p:cTn>
                              </p:par>
                            </p:childTnLst>
                          </p:cTn>
                        </p:par>
                        <p:par>
                          <p:cTn id="13" fill="hold" nodeType="afterGroup">
                            <p:stCondLst>
                              <p:cond delay="1500"/>
                            </p:stCondLst>
                            <p:childTnLst>
                              <p:par>
                                <p:cTn id="14" presetID="10" presetClass="entr" presetSubtype="0" fill="hold" nodeType="afterEffect">
                                  <p:stCondLst>
                                    <p:cond delay="0"/>
                                  </p:stCondLst>
                                  <p:childTnLst>
                                    <p:set>
                                      <p:cBhvr>
                                        <p:cTn id="15" dur="1" fill="hold">
                                          <p:stCondLst>
                                            <p:cond delay="0"/>
                                          </p:stCondLst>
                                        </p:cTn>
                                        <p:tgtEl>
                                          <p:spTgt spid="35847"/>
                                        </p:tgtEl>
                                        <p:attrNameLst>
                                          <p:attrName>style.visibility</p:attrName>
                                        </p:attrNameLst>
                                      </p:cBhvr>
                                      <p:to>
                                        <p:strVal val="visible"/>
                                      </p:to>
                                    </p:set>
                                    <p:anim calcmode="lin" valueType="num">
                                      <p:cBhvr>
                                        <p:cTn id="16" dur="300" fill="hold"/>
                                        <p:tgtEl>
                                          <p:spTgt spid="35847"/>
                                        </p:tgtEl>
                                        <p:attrNameLst>
                                          <p:attrName>ppt_w</p:attrName>
                                        </p:attrNameLst>
                                      </p:cBhvr>
                                      <p:tavLst>
                                        <p:tav tm="0">
                                          <p:val>
                                            <p:fltVal val="0"/>
                                          </p:val>
                                        </p:tav>
                                        <p:tav tm="100000">
                                          <p:val>
                                            <p:strVal val="#ppt_w"/>
                                          </p:val>
                                        </p:tav>
                                      </p:tavLst>
                                    </p:anim>
                                    <p:anim calcmode="lin" valueType="num">
                                      <p:cBhvr>
                                        <p:cTn id="17" dur="300" fill="hold"/>
                                        <p:tgtEl>
                                          <p:spTgt spid="35847"/>
                                        </p:tgtEl>
                                        <p:attrNameLst>
                                          <p:attrName>ppt_h</p:attrName>
                                        </p:attrNameLst>
                                      </p:cBhvr>
                                      <p:tavLst>
                                        <p:tav tm="0">
                                          <p:val>
                                            <p:fltVal val="0"/>
                                          </p:val>
                                        </p:tav>
                                        <p:tav tm="100000">
                                          <p:val>
                                            <p:strVal val="#ppt_h"/>
                                          </p:val>
                                        </p:tav>
                                      </p:tavLst>
                                    </p:anim>
                                    <p:animEffect transition="in" filter="fade">
                                      <p:cBhvr>
                                        <p:cTn id="18" dur="300"/>
                                        <p:tgtEl>
                                          <p:spTgt spid="35847"/>
                                        </p:tgtEl>
                                      </p:cBhvr>
                                    </p:animEffect>
                                  </p:childTnLst>
                                </p:cTn>
                              </p:par>
                            </p:childTnLst>
                          </p:cTn>
                        </p:par>
                        <p:par>
                          <p:cTn id="19" fill="hold">
                            <p:stCondLst>
                              <p:cond delay="1800"/>
                            </p:stCondLst>
                            <p:childTnLst>
                              <p:par>
                                <p:cTn id="20" presetID="21" presetClass="entr" presetSubtype="1"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85063"/>
            <a:ext cx="18678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About Prank</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D31BE5F7-D1FA-F62F-50A1-1514AA6D54A9}"/>
              </a:ext>
            </a:extLst>
          </p:cNvPr>
          <p:cNvPicPr>
            <a:picLocks noChangeAspect="1"/>
          </p:cNvPicPr>
          <p:nvPr/>
        </p:nvPicPr>
        <p:blipFill>
          <a:blip r:embed="rId3"/>
          <a:stretch>
            <a:fillRect/>
          </a:stretch>
        </p:blipFill>
        <p:spPr>
          <a:xfrm>
            <a:off x="682566" y="1213257"/>
            <a:ext cx="6969765" cy="720338"/>
          </a:xfrm>
          <a:prstGeom prst="rect">
            <a:avLst/>
          </a:prstGeom>
        </p:spPr>
      </p:pic>
      <p:sp>
        <p:nvSpPr>
          <p:cNvPr id="6" name="文本框 5">
            <a:extLst>
              <a:ext uri="{FF2B5EF4-FFF2-40B4-BE49-F238E27FC236}">
                <a16:creationId xmlns:a16="http://schemas.microsoft.com/office/drawing/2014/main" id="{253468E9-483B-D21A-EA5D-48E4AAE3A89B}"/>
              </a:ext>
            </a:extLst>
          </p:cNvPr>
          <p:cNvSpPr txBox="1"/>
          <p:nvPr/>
        </p:nvSpPr>
        <p:spPr>
          <a:xfrm>
            <a:off x="682566" y="3034628"/>
            <a:ext cx="6192688" cy="1477328"/>
          </a:xfrm>
          <a:prstGeom prst="rect">
            <a:avLst/>
          </a:prstGeom>
          <a:noFill/>
        </p:spPr>
        <p:txBody>
          <a:bodyPr wrap="square" rtlCol="0">
            <a:spAutoFit/>
          </a:bodyPr>
          <a:lstStyle/>
          <a:p>
            <a:r>
              <a:rPr lang="en-US" altLang="zh-CN" i="1" dirty="0"/>
              <a:t>outd</a:t>
            </a:r>
            <a:r>
              <a:rPr lang="en-US" altLang="zh-CN" dirty="0"/>
              <a:t>: the number of immediate successor tasks</a:t>
            </a:r>
          </a:p>
          <a:p>
            <a:endParaRPr lang="en-US" altLang="zh-CN" dirty="0"/>
          </a:p>
          <a:p>
            <a:endParaRPr lang="en-US" altLang="zh-CN" dirty="0"/>
          </a:p>
          <a:p>
            <a:r>
              <a:rPr lang="en-US" altLang="zh-CN" i="1" dirty="0"/>
              <a:t>Prank</a:t>
            </a:r>
            <a:r>
              <a:rPr lang="en-US" altLang="zh-CN" dirty="0"/>
              <a:t>: computing the predicted rank</a:t>
            </a:r>
            <a:endParaRPr lang="zh-CN" altLang="en-US" dirty="0"/>
          </a:p>
          <a:p>
            <a:endParaRPr lang="zh-CN" altLang="en-US" dirty="0"/>
          </a:p>
        </p:txBody>
      </p:sp>
      <p:sp>
        <p:nvSpPr>
          <p:cNvPr id="8" name="文本框 7">
            <a:extLst>
              <a:ext uri="{FF2B5EF4-FFF2-40B4-BE49-F238E27FC236}">
                <a16:creationId xmlns:a16="http://schemas.microsoft.com/office/drawing/2014/main" id="{6217C1A8-C210-0678-8EB8-B425DE3F3757}"/>
              </a:ext>
            </a:extLst>
          </p:cNvPr>
          <p:cNvSpPr txBox="1"/>
          <p:nvPr/>
        </p:nvSpPr>
        <p:spPr>
          <a:xfrm>
            <a:off x="680145" y="5343881"/>
            <a:ext cx="9247250" cy="830997"/>
          </a:xfrm>
          <a:prstGeom prst="rect">
            <a:avLst/>
          </a:prstGeom>
          <a:noFill/>
        </p:spPr>
        <p:txBody>
          <a:bodyPr wrap="square" rtlCol="0">
            <a:spAutoFit/>
          </a:bodyPr>
          <a:lstStyle/>
          <a:p>
            <a:r>
              <a:rPr lang="en-US" altLang="zh-CN" sz="2400" b="1" dirty="0"/>
              <a:t>Advantage: </a:t>
            </a:r>
          </a:p>
          <a:p>
            <a:r>
              <a:rPr lang="en-US" altLang="zh-CN" sz="2400" b="1" dirty="0"/>
              <a:t>consider </a:t>
            </a:r>
            <a:r>
              <a:rPr lang="en-US" altLang="zh-CN" sz="2400" b="1" i="1" dirty="0"/>
              <a:t>downward </a:t>
            </a:r>
            <a:r>
              <a:rPr lang="en-US" altLang="zh-CN" sz="2400" b="1" dirty="0"/>
              <a:t>and the </a:t>
            </a:r>
            <a:r>
              <a:rPr lang="en-US" altLang="zh-CN" sz="2400" b="1" i="1" dirty="0"/>
              <a:t>out-degree</a:t>
            </a:r>
            <a:r>
              <a:rPr lang="en-US" altLang="zh-CN" sz="2400" b="1" dirty="0"/>
              <a:t> at the same time</a:t>
            </a:r>
            <a:endParaRPr lang="zh-CN" altLang="en-US" sz="2400" b="1" dirty="0"/>
          </a:p>
        </p:txBody>
      </p:sp>
      <p:pic>
        <p:nvPicPr>
          <p:cNvPr id="11" name="图片 10">
            <a:extLst>
              <a:ext uri="{FF2B5EF4-FFF2-40B4-BE49-F238E27FC236}">
                <a16:creationId xmlns:a16="http://schemas.microsoft.com/office/drawing/2014/main" id="{0A7D9C4D-2501-D363-6B98-8FC53A98F0F6}"/>
              </a:ext>
            </a:extLst>
          </p:cNvPr>
          <p:cNvPicPr>
            <a:picLocks noChangeAspect="1"/>
          </p:cNvPicPr>
          <p:nvPr/>
        </p:nvPicPr>
        <p:blipFill>
          <a:blip r:embed="rId4"/>
          <a:stretch>
            <a:fillRect/>
          </a:stretch>
        </p:blipFill>
        <p:spPr>
          <a:xfrm>
            <a:off x="8182468" y="1413672"/>
            <a:ext cx="3536682" cy="3667670"/>
          </a:xfrm>
          <a:prstGeom prst="rect">
            <a:avLst/>
          </a:prstGeom>
        </p:spPr>
      </p:pic>
    </p:spTree>
    <p:extLst>
      <p:ext uri="{BB962C8B-B14F-4D97-AF65-F5344CB8AC3E}">
        <p14:creationId xmlns:p14="http://schemas.microsoft.com/office/powerpoint/2010/main" val="671736555"/>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extBox 76"/>
          <p:cNvSpPr txBox="1">
            <a:spLocks noChangeArrowheads="1"/>
          </p:cNvSpPr>
          <p:nvPr/>
        </p:nvSpPr>
        <p:spPr bwMode="auto">
          <a:xfrm>
            <a:off x="193597" y="126924"/>
            <a:ext cx="4659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rPr>
              <a:t>System Operation Process</a:t>
            </a:r>
            <a:endParaRPr kumimoji="0" lang="zh-CN" altLang="en-US" sz="28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cxnSp>
        <p:nvCxnSpPr>
          <p:cNvPr id="16388" name="直接连接符 46"/>
          <p:cNvCxnSpPr>
            <a:cxnSpLocks noChangeShapeType="1"/>
          </p:cNvCxnSpPr>
          <p:nvPr/>
        </p:nvCxnSpPr>
        <p:spPr bwMode="auto">
          <a:xfrm flipH="1">
            <a:off x="193725" y="69467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 name="组合 16">
            <a:extLst>
              <a:ext uri="{FF2B5EF4-FFF2-40B4-BE49-F238E27FC236}">
                <a16:creationId xmlns:a16="http://schemas.microsoft.com/office/drawing/2014/main" id="{ADDF97AF-0EF4-42AA-E995-79723603EA2E}"/>
              </a:ext>
            </a:extLst>
          </p:cNvPr>
          <p:cNvGrpSpPr/>
          <p:nvPr/>
        </p:nvGrpSpPr>
        <p:grpSpPr>
          <a:xfrm>
            <a:off x="409749" y="1196752"/>
            <a:ext cx="3574276" cy="5280894"/>
            <a:chOff x="918046" y="1265421"/>
            <a:chExt cx="3574276" cy="5280894"/>
          </a:xfrm>
        </p:grpSpPr>
        <p:sp>
          <p:nvSpPr>
            <p:cNvPr id="3" name="文本框 2">
              <a:extLst>
                <a:ext uri="{FF2B5EF4-FFF2-40B4-BE49-F238E27FC236}">
                  <a16:creationId xmlns:a16="http://schemas.microsoft.com/office/drawing/2014/main" id="{583974BB-6957-1CF9-9876-CC8BD4E1C086}"/>
                </a:ext>
              </a:extLst>
            </p:cNvPr>
            <p:cNvSpPr txBox="1"/>
            <p:nvPr/>
          </p:nvSpPr>
          <p:spPr>
            <a:xfrm>
              <a:off x="918046" y="1265421"/>
              <a:ext cx="3528392" cy="646331"/>
            </a:xfrm>
            <a:prstGeom prst="rect">
              <a:avLst/>
            </a:prstGeom>
            <a:solidFill>
              <a:schemeClr val="accent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The user starts the application and enters the main interface</a:t>
              </a:r>
              <a:endParaRPr kumimoji="0" lang="zh-CN" altLang="en-US" sz="18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sp>
          <p:nvSpPr>
            <p:cNvPr id="4" name="箭头: 下 3">
              <a:extLst>
                <a:ext uri="{FF2B5EF4-FFF2-40B4-BE49-F238E27FC236}">
                  <a16:creationId xmlns:a16="http://schemas.microsoft.com/office/drawing/2014/main" id="{6A95644C-04E2-B4D2-2C8A-79A9D9416974}"/>
                </a:ext>
              </a:extLst>
            </p:cNvPr>
            <p:cNvSpPr/>
            <p:nvPr/>
          </p:nvSpPr>
          <p:spPr bwMode="auto">
            <a:xfrm>
              <a:off x="2512102" y="1944227"/>
              <a:ext cx="216024" cy="764693"/>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DDA41D63-EA5D-ACBE-6FF7-5BC9A043EE73}"/>
                </a:ext>
              </a:extLst>
            </p:cNvPr>
            <p:cNvSpPr txBox="1"/>
            <p:nvPr/>
          </p:nvSpPr>
          <p:spPr>
            <a:xfrm>
              <a:off x="963930" y="2723397"/>
              <a:ext cx="3528392" cy="646331"/>
            </a:xfrm>
            <a:prstGeom prst="rect">
              <a:avLst/>
            </a:prstGeom>
            <a:solidFill>
              <a:schemeClr val="accent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The user enters the username and password</a:t>
              </a:r>
              <a:endParaRPr kumimoji="0" lang="zh-CN" altLang="en-US" sz="18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sp>
          <p:nvSpPr>
            <p:cNvPr id="6" name="文本框 5">
              <a:extLst>
                <a:ext uri="{FF2B5EF4-FFF2-40B4-BE49-F238E27FC236}">
                  <a16:creationId xmlns:a16="http://schemas.microsoft.com/office/drawing/2014/main" id="{16EF709F-187C-A3CB-4D79-101A17A502DF}"/>
                </a:ext>
              </a:extLst>
            </p:cNvPr>
            <p:cNvSpPr txBox="1"/>
            <p:nvPr/>
          </p:nvSpPr>
          <p:spPr>
            <a:xfrm>
              <a:off x="934625" y="4208901"/>
              <a:ext cx="3528392" cy="923330"/>
            </a:xfrm>
            <a:prstGeom prst="rect">
              <a:avLst/>
            </a:prstGeom>
            <a:solidFill>
              <a:schemeClr val="accent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The system authenticates and loads the appropriate user interface</a:t>
              </a:r>
              <a:endParaRPr kumimoji="0" lang="zh-CN" altLang="en-US" sz="18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17FF21A5-90B5-6890-76C5-F36F5EDA29CE}"/>
                </a:ext>
              </a:extLst>
            </p:cNvPr>
            <p:cNvSpPr txBox="1"/>
            <p:nvPr/>
          </p:nvSpPr>
          <p:spPr>
            <a:xfrm>
              <a:off x="943640" y="5899984"/>
              <a:ext cx="3477204" cy="646331"/>
            </a:xfrm>
            <a:prstGeom prst="rect">
              <a:avLst/>
            </a:prstGeom>
            <a:solidFill>
              <a:schemeClr val="accent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The user enters the personal home interface</a:t>
              </a:r>
              <a:endParaRPr kumimoji="0" lang="zh-CN" altLang="en-US" sz="18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sp>
          <p:nvSpPr>
            <p:cNvPr id="10" name="箭头: 下 9">
              <a:extLst>
                <a:ext uri="{FF2B5EF4-FFF2-40B4-BE49-F238E27FC236}">
                  <a16:creationId xmlns:a16="http://schemas.microsoft.com/office/drawing/2014/main" id="{C38018B2-420F-0640-9390-4E75ECD2859C}"/>
                </a:ext>
              </a:extLst>
            </p:cNvPr>
            <p:cNvSpPr/>
            <p:nvPr/>
          </p:nvSpPr>
          <p:spPr bwMode="auto">
            <a:xfrm>
              <a:off x="2523273" y="3419416"/>
              <a:ext cx="216024" cy="764693"/>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12" name="箭头: 下 11">
              <a:extLst>
                <a:ext uri="{FF2B5EF4-FFF2-40B4-BE49-F238E27FC236}">
                  <a16:creationId xmlns:a16="http://schemas.microsoft.com/office/drawing/2014/main" id="{66CE5588-6C03-BC55-2B10-9FC2254C20C3}"/>
                </a:ext>
              </a:extLst>
            </p:cNvPr>
            <p:cNvSpPr/>
            <p:nvPr/>
          </p:nvSpPr>
          <p:spPr bwMode="auto">
            <a:xfrm>
              <a:off x="2489165" y="5120180"/>
              <a:ext cx="216024" cy="764693"/>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grpSp>
      <p:pic>
        <p:nvPicPr>
          <p:cNvPr id="14" name="图片 13" descr="表格&#10;&#10;描述已自动生成">
            <a:extLst>
              <a:ext uri="{FF2B5EF4-FFF2-40B4-BE49-F238E27FC236}">
                <a16:creationId xmlns:a16="http://schemas.microsoft.com/office/drawing/2014/main" id="{F4A0ADB4-C9E3-2AA1-63C3-3DD2A3F2CB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9393" y="3591021"/>
            <a:ext cx="3974824" cy="2642975"/>
          </a:xfrm>
          <a:prstGeom prst="rect">
            <a:avLst/>
          </a:prstGeom>
        </p:spPr>
      </p:pic>
      <p:pic>
        <p:nvPicPr>
          <p:cNvPr id="16" name="图片 15" descr="表格&#10;&#10;中度可信度描述已自动生成">
            <a:extLst>
              <a:ext uri="{FF2B5EF4-FFF2-40B4-BE49-F238E27FC236}">
                <a16:creationId xmlns:a16="http://schemas.microsoft.com/office/drawing/2014/main" id="{261491B3-DD68-E059-4C6B-36DA510497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6653" y="3585874"/>
            <a:ext cx="3502429" cy="2642975"/>
          </a:xfrm>
          <a:prstGeom prst="rect">
            <a:avLst/>
          </a:prstGeom>
        </p:spPr>
      </p:pic>
      <p:sp>
        <p:nvSpPr>
          <p:cNvPr id="18" name="文本框 17">
            <a:extLst>
              <a:ext uri="{FF2B5EF4-FFF2-40B4-BE49-F238E27FC236}">
                <a16:creationId xmlns:a16="http://schemas.microsoft.com/office/drawing/2014/main" id="{BC2C01B0-C127-3FE2-25A5-970D877E5214}"/>
              </a:ext>
            </a:extLst>
          </p:cNvPr>
          <p:cNvSpPr txBox="1"/>
          <p:nvPr/>
        </p:nvSpPr>
        <p:spPr>
          <a:xfrm>
            <a:off x="4826545" y="6342461"/>
            <a:ext cx="347720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rPr>
              <a:t>Administrator/Auditor Interface</a:t>
            </a:r>
            <a:endParaRPr kumimoji="0" lang="zh-CN" altLang="en-US"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19" name="文本框 18">
            <a:extLst>
              <a:ext uri="{FF2B5EF4-FFF2-40B4-BE49-F238E27FC236}">
                <a16:creationId xmlns:a16="http://schemas.microsoft.com/office/drawing/2014/main" id="{C9C69698-F702-E6BA-F175-80F849CF80A2}"/>
              </a:ext>
            </a:extLst>
          </p:cNvPr>
          <p:cNvSpPr txBox="1"/>
          <p:nvPr/>
        </p:nvSpPr>
        <p:spPr>
          <a:xfrm>
            <a:off x="9338741" y="6345630"/>
            <a:ext cx="216024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rPr>
              <a:t>Customer Interface</a:t>
            </a:r>
            <a:endParaRPr kumimoji="0" lang="zh-CN" altLang="en-US"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endParaRPr>
          </a:p>
        </p:txBody>
      </p:sp>
      <p:pic>
        <p:nvPicPr>
          <p:cNvPr id="21" name="图片 20" descr="图形用户界面, 应用程序&#10;&#10;描述已自动生成">
            <a:extLst>
              <a:ext uri="{FF2B5EF4-FFF2-40B4-BE49-F238E27FC236}">
                <a16:creationId xmlns:a16="http://schemas.microsoft.com/office/drawing/2014/main" id="{3A09B1C3-0B58-3028-A5EF-E148943ED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435" y="980728"/>
            <a:ext cx="4566608" cy="2045222"/>
          </a:xfrm>
          <a:prstGeom prst="rect">
            <a:avLst/>
          </a:prstGeom>
        </p:spPr>
      </p:pic>
      <p:sp>
        <p:nvSpPr>
          <p:cNvPr id="22" name="文本框 21">
            <a:extLst>
              <a:ext uri="{FF2B5EF4-FFF2-40B4-BE49-F238E27FC236}">
                <a16:creationId xmlns:a16="http://schemas.microsoft.com/office/drawing/2014/main" id="{88F92FDC-B26C-BEDD-3441-545C62610A67}"/>
              </a:ext>
            </a:extLst>
          </p:cNvPr>
          <p:cNvSpPr txBox="1"/>
          <p:nvPr/>
        </p:nvSpPr>
        <p:spPr>
          <a:xfrm>
            <a:off x="7178501" y="3116393"/>
            <a:ext cx="2592288"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rPr>
              <a:t>The Main Interface</a:t>
            </a:r>
            <a:endParaRPr kumimoji="0" lang="zh-CN" altLang="en-US"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09827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grpSp>
        <p:nvGrpSpPr>
          <p:cNvPr id="39938" name="Group 2"/>
          <p:cNvGrpSpPr>
            <a:grpSpLocks/>
          </p:cNvGrpSpPr>
          <p:nvPr/>
        </p:nvGrpSpPr>
        <p:grpSpPr bwMode="auto">
          <a:xfrm>
            <a:off x="3506093" y="1533921"/>
            <a:ext cx="8298705" cy="1084481"/>
            <a:chOff x="0" y="0"/>
            <a:chExt cx="8298259" cy="1085102"/>
          </a:xfrm>
        </p:grpSpPr>
        <p:sp>
          <p:nvSpPr>
            <p:cNvPr id="39939" name="TextBox 6"/>
            <p:cNvSpPr txBox="1">
              <a:spLocks noChangeArrowheads="1"/>
            </p:cNvSpPr>
            <p:nvPr/>
          </p:nvSpPr>
          <p:spPr bwMode="auto">
            <a:xfrm>
              <a:off x="20397" y="0"/>
              <a:ext cx="82778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IPPTS —— Processor Selection Phase</a:t>
              </a:r>
              <a:endParaRPr kumimoji="0" lang="zh-CN" altLang="en-US" sz="32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39940" name="TextBox 7"/>
            <p:cNvSpPr txBox="1">
              <a:spLocks noChangeArrowheads="1"/>
            </p:cNvSpPr>
            <p:nvPr/>
          </p:nvSpPr>
          <p:spPr bwMode="auto">
            <a:xfrm>
              <a:off x="0" y="654215"/>
              <a:ext cx="56081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dirty="0">
                  <a:ln>
                    <a:noFill/>
                  </a:ln>
                  <a:solidFill>
                    <a:srgbClr val="F8F8F8"/>
                  </a:solidFill>
                  <a:effectLst/>
                  <a:uLnTx/>
                  <a:uFillTx/>
                  <a:latin typeface="Arial" panose="020B0604020202020204" pitchFamily="34" charset="0"/>
                  <a:ea typeface="微软雅黑" panose="020B0503020204020204" pitchFamily="34" charset="-122"/>
                  <a:cs typeface="+mn-cs"/>
                </a:rPr>
                <a:t>● LHET            </a:t>
              </a:r>
              <a:r>
                <a:rPr kumimoji="0" lang="en-US" sz="2200" b="0" i="0" u="none" strike="noStrike" kern="1200" cap="none" spc="0" normalizeH="0" baseline="0" noProof="0" dirty="0">
                  <a:ln>
                    <a:noFill/>
                  </a:ln>
                  <a:solidFill>
                    <a:srgbClr val="F8F8F8"/>
                  </a:solidFill>
                  <a:effectLst/>
                  <a:uLnTx/>
                  <a:uFillTx/>
                  <a:latin typeface="Arial" panose="020B0604020202020204" pitchFamily="34" charset="0"/>
                  <a:ea typeface="微软雅黑" panose="020B0503020204020204" pitchFamily="34" charset="-122"/>
                  <a:cs typeface="+mn-cs"/>
                </a:rPr>
                <a:t>● </a:t>
              </a:r>
              <a:r>
                <a:rPr kumimoji="0" lang="en-US" sz="2200" b="0" i="0" u="none" strike="noStrike" kern="1200" cap="none" spc="0" normalizeH="0" baseline="0" noProof="0" dirty="0" err="1">
                  <a:ln>
                    <a:noFill/>
                  </a:ln>
                  <a:solidFill>
                    <a:srgbClr val="F8F8F8"/>
                  </a:solidFill>
                  <a:effectLst/>
                  <a:uLnTx/>
                  <a:uFillTx/>
                  <a:latin typeface="Arial" panose="020B0604020202020204" pitchFamily="34" charset="0"/>
                  <a:ea typeface="微软雅黑" panose="020B0503020204020204" pitchFamily="34" charset="-122"/>
                  <a:cs typeface="+mn-cs"/>
                </a:rPr>
                <a:t>Lhead</a:t>
              </a:r>
              <a:r>
                <a:rPr kumimoji="0" lang="en-US" sz="2200" b="0" i="0" u="none" strike="noStrike" kern="1200" cap="none" spc="0" normalizeH="0" baseline="-25000" noProof="0" dirty="0" err="1">
                  <a:ln>
                    <a:noFill/>
                  </a:ln>
                  <a:solidFill>
                    <a:srgbClr val="F8F8F8"/>
                  </a:solidFill>
                  <a:effectLst/>
                  <a:uLnTx/>
                  <a:uFillTx/>
                  <a:latin typeface="Arial" panose="020B0604020202020204" pitchFamily="34" charset="0"/>
                  <a:ea typeface="微软雅黑" panose="020B0503020204020204" pitchFamily="34" charset="-122"/>
                  <a:cs typeface="+mn-cs"/>
                </a:rPr>
                <a:t>eft</a:t>
              </a:r>
              <a:endParaRPr kumimoji="0" lang="zh-CN" altLang="en-US" sz="2200" b="0"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grpSp>
      <p:cxnSp>
        <p:nvCxnSpPr>
          <p:cNvPr id="39942" name="直接连接符 10"/>
          <p:cNvCxnSpPr>
            <a:cxnSpLocks noChangeShapeType="1"/>
          </p:cNvCxnSpPr>
          <p:nvPr/>
        </p:nvCxnSpPr>
        <p:spPr bwMode="auto">
          <a:xfrm flipH="1">
            <a:off x="3576638" y="2162398"/>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9943" name="Group 7"/>
          <p:cNvGrpSpPr>
            <a:grpSpLocks/>
          </p:cNvGrpSpPr>
          <p:nvPr/>
        </p:nvGrpSpPr>
        <p:grpSpPr bwMode="auto">
          <a:xfrm>
            <a:off x="1322388" y="1101948"/>
            <a:ext cx="2093912" cy="2122488"/>
            <a:chOff x="0" y="0"/>
            <a:chExt cx="2093913" cy="2122488"/>
          </a:xfrm>
        </p:grpSpPr>
        <p:sp>
          <p:nvSpPr>
            <p:cNvPr id="39944"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45" name="Freeform 5"/>
            <p:cNvSpPr>
              <a:spLocks noEditPoints="1"/>
            </p:cNvSpPr>
            <p:nvPr/>
          </p:nvSpPr>
          <p:spPr bwMode="auto">
            <a:xfrm>
              <a:off x="431078" y="422846"/>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355" y="2504265"/>
            <a:ext cx="12001016" cy="4368809"/>
          </a:xfrm>
          <a:prstGeom prst="rect">
            <a:avLst/>
          </a:prstGeom>
        </p:spPr>
      </p:pic>
    </p:spTree>
    <p:extLst>
      <p:ext uri="{BB962C8B-B14F-4D97-AF65-F5344CB8AC3E}">
        <p14:creationId xmlns:p14="http://schemas.microsoft.com/office/powerpoint/2010/main" val="608511220"/>
      </p:ext>
    </p:extLst>
  </p:cSld>
  <p:clrMapOvr>
    <a:masterClrMapping/>
  </p:clrMapOvr>
  <mc:AlternateContent xmlns:mc="http://schemas.openxmlformats.org/markup-compatibility/2006" xmlns:p14="http://schemas.microsoft.com/office/powerpoint/2010/main">
    <mc:Choice Requires="p14">
      <p:transition p14:dur="0" advClick="0" advTm="4272"/>
    </mc:Choice>
    <mc:Fallback xmlns="">
      <p:transition advClick="0" advTm="4272"/>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9942"/>
                                        </p:tgtEl>
                                        <p:attrNameLst>
                                          <p:attrName>style.visibility</p:attrName>
                                        </p:attrNameLst>
                                      </p:cBhvr>
                                      <p:to>
                                        <p:strVal val="visible"/>
                                      </p:to>
                                    </p:set>
                                    <p:anim calcmode="lin" valueType="num">
                                      <p:cBhvr additive="base">
                                        <p:cTn id="7" dur="500" fill="hold"/>
                                        <p:tgtEl>
                                          <p:spTgt spid="39942"/>
                                        </p:tgtEl>
                                        <p:attrNameLst>
                                          <p:attrName>ppt_x</p:attrName>
                                        </p:attrNameLst>
                                      </p:cBhvr>
                                      <p:tavLst>
                                        <p:tav tm="0">
                                          <p:val>
                                            <p:strVal val="1+#ppt_w/2"/>
                                          </p:val>
                                        </p:tav>
                                        <p:tav tm="100000">
                                          <p:val>
                                            <p:strVal val="#ppt_x"/>
                                          </p:val>
                                        </p:tav>
                                      </p:tavLst>
                                    </p:anim>
                                    <p:anim calcmode="lin" valueType="num">
                                      <p:cBhvr additive="base">
                                        <p:cTn id="8" dur="500" fill="hold"/>
                                        <p:tgtEl>
                                          <p:spTgt spid="3994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6" presetClass="entr" presetSubtype="42" fill="hold" nodeType="afterEffect">
                                  <p:stCondLst>
                                    <p:cond delay="0"/>
                                  </p:stCondLst>
                                  <p:childTnLst>
                                    <p:set>
                                      <p:cBhvr>
                                        <p:cTn id="11" dur="1" fill="hold">
                                          <p:stCondLst>
                                            <p:cond delay="0"/>
                                          </p:stCondLst>
                                        </p:cTn>
                                        <p:tgtEl>
                                          <p:spTgt spid="39938"/>
                                        </p:tgtEl>
                                        <p:attrNameLst>
                                          <p:attrName>style.visibility</p:attrName>
                                        </p:attrNameLst>
                                      </p:cBhvr>
                                      <p:to>
                                        <p:strVal val="visible"/>
                                      </p:to>
                                    </p:set>
                                    <p:animEffect transition="in" filter="barn(outHorizontal)">
                                      <p:cBhvr>
                                        <p:cTn id="12" dur="1000"/>
                                        <p:tgtEl>
                                          <p:spTgt spid="39938"/>
                                        </p:tgtEl>
                                      </p:cBhvr>
                                    </p:animEffect>
                                  </p:childTnLst>
                                </p:cTn>
                              </p:par>
                            </p:childTnLst>
                          </p:cTn>
                        </p:par>
                        <p:par>
                          <p:cTn id="13" fill="hold" nodeType="afterGroup">
                            <p:stCondLst>
                              <p:cond delay="1500"/>
                            </p:stCondLst>
                            <p:childTnLst>
                              <p:par>
                                <p:cTn id="14" presetID="10" presetClass="entr" presetSubtype="0" fill="hold" nodeType="afterEffect">
                                  <p:stCondLst>
                                    <p:cond delay="0"/>
                                  </p:stCondLst>
                                  <p:childTnLst>
                                    <p:set>
                                      <p:cBhvr>
                                        <p:cTn id="15" dur="1" fill="hold">
                                          <p:stCondLst>
                                            <p:cond delay="0"/>
                                          </p:stCondLst>
                                        </p:cTn>
                                        <p:tgtEl>
                                          <p:spTgt spid="39943"/>
                                        </p:tgtEl>
                                        <p:attrNameLst>
                                          <p:attrName>style.visibility</p:attrName>
                                        </p:attrNameLst>
                                      </p:cBhvr>
                                      <p:to>
                                        <p:strVal val="visible"/>
                                      </p:to>
                                    </p:set>
                                    <p:anim calcmode="lin" valueType="num">
                                      <p:cBhvr>
                                        <p:cTn id="16" dur="300" fill="hold"/>
                                        <p:tgtEl>
                                          <p:spTgt spid="39943"/>
                                        </p:tgtEl>
                                        <p:attrNameLst>
                                          <p:attrName>ppt_w</p:attrName>
                                        </p:attrNameLst>
                                      </p:cBhvr>
                                      <p:tavLst>
                                        <p:tav tm="0">
                                          <p:val>
                                            <p:fltVal val="0"/>
                                          </p:val>
                                        </p:tav>
                                        <p:tav tm="100000">
                                          <p:val>
                                            <p:strVal val="#ppt_w"/>
                                          </p:val>
                                        </p:tav>
                                      </p:tavLst>
                                    </p:anim>
                                    <p:anim calcmode="lin" valueType="num">
                                      <p:cBhvr>
                                        <p:cTn id="17" dur="300" fill="hold"/>
                                        <p:tgtEl>
                                          <p:spTgt spid="39943"/>
                                        </p:tgtEl>
                                        <p:attrNameLst>
                                          <p:attrName>ppt_h</p:attrName>
                                        </p:attrNameLst>
                                      </p:cBhvr>
                                      <p:tavLst>
                                        <p:tav tm="0">
                                          <p:val>
                                            <p:fltVal val="0"/>
                                          </p:val>
                                        </p:tav>
                                        <p:tav tm="100000">
                                          <p:val>
                                            <p:strVal val="#ppt_h"/>
                                          </p:val>
                                        </p:tav>
                                      </p:tavLst>
                                    </p:anim>
                                    <p:animEffect transition="in" filter="fade">
                                      <p:cBhvr>
                                        <p:cTn id="18" dur="300"/>
                                        <p:tgtEl>
                                          <p:spTgt spid="39943"/>
                                        </p:tgtEl>
                                      </p:cBhvr>
                                    </p:animEffect>
                                  </p:childTnLst>
                                </p:cTn>
                              </p:par>
                            </p:childTnLst>
                          </p:cTn>
                        </p:par>
                        <p:par>
                          <p:cTn id="19" fill="hold">
                            <p:stCondLst>
                              <p:cond delay="1800"/>
                            </p:stCondLst>
                            <p:childTnLst>
                              <p:par>
                                <p:cTn id="20" presetID="21" presetClass="entr" presetSubtype="1"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71450"/>
            <a:ext cx="17850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About LHET</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图片 3">
            <a:extLst>
              <a:ext uri="{FF2B5EF4-FFF2-40B4-BE49-F238E27FC236}">
                <a16:creationId xmlns:a16="http://schemas.microsoft.com/office/drawing/2014/main" id="{7B59F533-71E0-2670-52E6-6E6BDC4BF4BF}"/>
              </a:ext>
            </a:extLst>
          </p:cNvPr>
          <p:cNvPicPr>
            <a:picLocks noChangeAspect="1"/>
          </p:cNvPicPr>
          <p:nvPr/>
        </p:nvPicPr>
        <p:blipFill rotWithShape="1">
          <a:blip r:embed="rId3"/>
          <a:srcRect l="1122" r="1897"/>
          <a:stretch/>
        </p:blipFill>
        <p:spPr>
          <a:xfrm>
            <a:off x="985838" y="1176699"/>
            <a:ext cx="6484729" cy="570654"/>
          </a:xfrm>
          <a:prstGeom prst="rect">
            <a:avLst/>
          </a:prstGeom>
        </p:spPr>
      </p:pic>
      <p:pic>
        <p:nvPicPr>
          <p:cNvPr id="9" name="图片 8">
            <a:extLst>
              <a:ext uri="{FF2B5EF4-FFF2-40B4-BE49-F238E27FC236}">
                <a16:creationId xmlns:a16="http://schemas.microsoft.com/office/drawing/2014/main" id="{5DFBC319-65DE-E4E8-6320-4F67AD3A60EE}"/>
              </a:ext>
            </a:extLst>
          </p:cNvPr>
          <p:cNvPicPr>
            <a:picLocks noChangeAspect="1"/>
          </p:cNvPicPr>
          <p:nvPr/>
        </p:nvPicPr>
        <p:blipFill>
          <a:blip r:embed="rId4"/>
          <a:stretch>
            <a:fillRect/>
          </a:stretch>
        </p:blipFill>
        <p:spPr>
          <a:xfrm>
            <a:off x="985838" y="2564904"/>
            <a:ext cx="6484729" cy="1365206"/>
          </a:xfrm>
          <a:prstGeom prst="rect">
            <a:avLst/>
          </a:prstGeom>
        </p:spPr>
      </p:pic>
      <p:sp>
        <p:nvSpPr>
          <p:cNvPr id="10" name="文本框 9">
            <a:extLst>
              <a:ext uri="{FF2B5EF4-FFF2-40B4-BE49-F238E27FC236}">
                <a16:creationId xmlns:a16="http://schemas.microsoft.com/office/drawing/2014/main" id="{B0832B6F-67A6-7040-1370-EE174AEAF72A}"/>
              </a:ext>
            </a:extLst>
          </p:cNvPr>
          <p:cNvSpPr txBox="1"/>
          <p:nvPr/>
        </p:nvSpPr>
        <p:spPr>
          <a:xfrm>
            <a:off x="1170563" y="4477762"/>
            <a:ext cx="6840760" cy="369332"/>
          </a:xfrm>
          <a:prstGeom prst="rect">
            <a:avLst/>
          </a:prstGeom>
          <a:noFill/>
        </p:spPr>
        <p:txBody>
          <a:bodyPr wrap="square" rtlCol="0">
            <a:spAutoFit/>
          </a:bodyPr>
          <a:lstStyle/>
          <a:p>
            <a:r>
              <a:rPr lang="en-US" altLang="zh-CN" dirty="0"/>
              <a:t>LHEF: The Longest Distance Exit time</a:t>
            </a:r>
            <a:endParaRPr lang="zh-CN" altLang="en-US" dirty="0"/>
          </a:p>
        </p:txBody>
      </p:sp>
      <p:sp>
        <p:nvSpPr>
          <p:cNvPr id="12" name="文本框 11">
            <a:extLst>
              <a:ext uri="{FF2B5EF4-FFF2-40B4-BE49-F238E27FC236}">
                <a16:creationId xmlns:a16="http://schemas.microsoft.com/office/drawing/2014/main" id="{47E2DF3C-9793-667C-4CF7-3E0426F46042}"/>
              </a:ext>
            </a:extLst>
          </p:cNvPr>
          <p:cNvSpPr txBox="1"/>
          <p:nvPr/>
        </p:nvSpPr>
        <p:spPr>
          <a:xfrm>
            <a:off x="1170563" y="5263721"/>
            <a:ext cx="6840760" cy="646331"/>
          </a:xfrm>
          <a:prstGeom prst="rect">
            <a:avLst/>
          </a:prstGeom>
          <a:noFill/>
        </p:spPr>
        <p:txBody>
          <a:bodyPr wrap="square" rtlCol="0">
            <a:spAutoFit/>
          </a:bodyPr>
          <a:lstStyle/>
          <a:p>
            <a:r>
              <a:rPr lang="en-US" altLang="zh-CN" dirty="0"/>
              <a:t>PCM: The greatest element of the shortest paths from task </a:t>
            </a:r>
            <a:r>
              <a:rPr lang="en-US" altLang="zh-CN" dirty="0" err="1"/>
              <a:t>t</a:t>
            </a:r>
            <a:r>
              <a:rPr lang="en-US" altLang="zh-CN" baseline="-25000" dirty="0" err="1"/>
              <a:t>i</a:t>
            </a:r>
            <a:r>
              <a:rPr lang="en-US" altLang="zh-CN" dirty="0"/>
              <a:t> to the exit task </a:t>
            </a:r>
            <a:endParaRPr lang="zh-CN" altLang="en-US" dirty="0"/>
          </a:p>
        </p:txBody>
      </p:sp>
      <p:pic>
        <p:nvPicPr>
          <p:cNvPr id="15" name="图片 14">
            <a:extLst>
              <a:ext uri="{FF2B5EF4-FFF2-40B4-BE49-F238E27FC236}">
                <a16:creationId xmlns:a16="http://schemas.microsoft.com/office/drawing/2014/main" id="{8236DE12-E9A2-14A4-7EC9-B1A0CF256244}"/>
              </a:ext>
            </a:extLst>
          </p:cNvPr>
          <p:cNvPicPr>
            <a:picLocks noChangeAspect="1"/>
          </p:cNvPicPr>
          <p:nvPr/>
        </p:nvPicPr>
        <p:blipFill>
          <a:blip r:embed="rId5"/>
          <a:stretch>
            <a:fillRect/>
          </a:stretch>
        </p:blipFill>
        <p:spPr>
          <a:xfrm>
            <a:off x="8489772" y="2697526"/>
            <a:ext cx="3536682" cy="3667670"/>
          </a:xfrm>
          <a:prstGeom prst="rect">
            <a:avLst/>
          </a:prstGeom>
        </p:spPr>
      </p:pic>
      <p:cxnSp>
        <p:nvCxnSpPr>
          <p:cNvPr id="17" name="直接连接符 16">
            <a:extLst>
              <a:ext uri="{FF2B5EF4-FFF2-40B4-BE49-F238E27FC236}">
                <a16:creationId xmlns:a16="http://schemas.microsoft.com/office/drawing/2014/main" id="{719A0DEB-3DD8-1F02-9EB7-1090965D9E22}"/>
              </a:ext>
            </a:extLst>
          </p:cNvPr>
          <p:cNvCxnSpPr/>
          <p:nvPr/>
        </p:nvCxnSpPr>
        <p:spPr bwMode="auto">
          <a:xfrm>
            <a:off x="2930029" y="3212976"/>
            <a:ext cx="432048"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椭圆 25">
            <a:extLst>
              <a:ext uri="{FF2B5EF4-FFF2-40B4-BE49-F238E27FC236}">
                <a16:creationId xmlns:a16="http://schemas.microsoft.com/office/drawing/2014/main" id="{8BFA8E8A-5168-98E1-69A4-5842D987F8F7}"/>
              </a:ext>
            </a:extLst>
          </p:cNvPr>
          <p:cNvSpPr/>
          <p:nvPr/>
        </p:nvSpPr>
        <p:spPr bwMode="auto">
          <a:xfrm>
            <a:off x="9961345" y="5781619"/>
            <a:ext cx="648072" cy="569049"/>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椭圆 29">
            <a:extLst>
              <a:ext uri="{FF2B5EF4-FFF2-40B4-BE49-F238E27FC236}">
                <a16:creationId xmlns:a16="http://schemas.microsoft.com/office/drawing/2014/main" id="{0F031BDA-0BC4-9CB8-405C-BCFBEAA77D3F}"/>
              </a:ext>
            </a:extLst>
          </p:cNvPr>
          <p:cNvSpPr/>
          <p:nvPr/>
        </p:nvSpPr>
        <p:spPr bwMode="auto">
          <a:xfrm>
            <a:off x="8953233" y="5020890"/>
            <a:ext cx="720080" cy="648072"/>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 name="任意多边形: 形状 35">
            <a:extLst>
              <a:ext uri="{FF2B5EF4-FFF2-40B4-BE49-F238E27FC236}">
                <a16:creationId xmlns:a16="http://schemas.microsoft.com/office/drawing/2014/main" id="{C9F9C163-477B-3F31-4C62-D3E0D2A089C0}"/>
              </a:ext>
            </a:extLst>
          </p:cNvPr>
          <p:cNvSpPr/>
          <p:nvPr/>
        </p:nvSpPr>
        <p:spPr bwMode="auto">
          <a:xfrm>
            <a:off x="9086354" y="5596954"/>
            <a:ext cx="899491" cy="596348"/>
          </a:xfrm>
          <a:custGeom>
            <a:avLst/>
            <a:gdLst>
              <a:gd name="connsiteX0" fmla="*/ 0 w 899491"/>
              <a:gd name="connsiteY0" fmla="*/ 0 h 596348"/>
              <a:gd name="connsiteX1" fmla="*/ 188843 w 899491"/>
              <a:gd name="connsiteY1" fmla="*/ 531744 h 596348"/>
              <a:gd name="connsiteX2" fmla="*/ 899491 w 899491"/>
              <a:gd name="connsiteY2" fmla="*/ 596348 h 596348"/>
            </a:gdLst>
            <a:ahLst/>
            <a:cxnLst>
              <a:cxn ang="0">
                <a:pos x="connsiteX0" y="connsiteY0"/>
              </a:cxn>
              <a:cxn ang="0">
                <a:pos x="connsiteX1" y="connsiteY1"/>
              </a:cxn>
              <a:cxn ang="0">
                <a:pos x="connsiteX2" y="connsiteY2"/>
              </a:cxn>
            </a:cxnLst>
            <a:rect l="l" t="t" r="r" b="b"/>
            <a:pathLst>
              <a:path w="899491" h="596348">
                <a:moveTo>
                  <a:pt x="0" y="0"/>
                </a:moveTo>
                <a:cubicBezTo>
                  <a:pt x="19464" y="216176"/>
                  <a:pt x="38928" y="432353"/>
                  <a:pt x="188843" y="531744"/>
                </a:cubicBezTo>
                <a:cubicBezTo>
                  <a:pt x="338758" y="631135"/>
                  <a:pt x="799271" y="562389"/>
                  <a:pt x="899491" y="596348"/>
                </a:cubicBezTo>
              </a:path>
            </a:pathLst>
          </a:custGeom>
          <a:no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p:txBody>
      </p:sp>
      <p:sp>
        <p:nvSpPr>
          <p:cNvPr id="37" name="文本框 36">
            <a:extLst>
              <a:ext uri="{FF2B5EF4-FFF2-40B4-BE49-F238E27FC236}">
                <a16:creationId xmlns:a16="http://schemas.microsoft.com/office/drawing/2014/main" id="{EF2CF157-BFC1-0E6B-A3EF-5B7C0794B5C8}"/>
              </a:ext>
            </a:extLst>
          </p:cNvPr>
          <p:cNvSpPr txBox="1"/>
          <p:nvPr/>
        </p:nvSpPr>
        <p:spPr>
          <a:xfrm>
            <a:off x="8928198" y="5966286"/>
            <a:ext cx="648072" cy="523220"/>
          </a:xfrm>
          <a:prstGeom prst="rect">
            <a:avLst/>
          </a:prstGeom>
          <a:noFill/>
        </p:spPr>
        <p:txBody>
          <a:bodyPr wrap="square" rtlCol="0">
            <a:spAutoFit/>
          </a:bodyPr>
          <a:lstStyle/>
          <a:p>
            <a:r>
              <a:rPr lang="en-US" altLang="zh-CN" sz="2800" dirty="0" err="1"/>
              <a:t>c</a:t>
            </a:r>
            <a:r>
              <a:rPr lang="en-US" altLang="zh-CN" sz="2800" baseline="-25000" dirty="0" err="1"/>
              <a:t>i,k</a:t>
            </a:r>
            <a:endParaRPr lang="zh-CN" altLang="en-US" sz="2800" dirty="0"/>
          </a:p>
        </p:txBody>
      </p:sp>
      <p:sp>
        <p:nvSpPr>
          <p:cNvPr id="38" name="文本框 37">
            <a:extLst>
              <a:ext uri="{FF2B5EF4-FFF2-40B4-BE49-F238E27FC236}">
                <a16:creationId xmlns:a16="http://schemas.microsoft.com/office/drawing/2014/main" id="{FF58F8BE-8843-8712-BAEA-51867390B1BD}"/>
              </a:ext>
            </a:extLst>
          </p:cNvPr>
          <p:cNvSpPr txBox="1"/>
          <p:nvPr/>
        </p:nvSpPr>
        <p:spPr>
          <a:xfrm>
            <a:off x="10581299" y="6126230"/>
            <a:ext cx="823363" cy="369332"/>
          </a:xfrm>
          <a:prstGeom prst="rect">
            <a:avLst/>
          </a:prstGeom>
          <a:noFill/>
        </p:spPr>
        <p:txBody>
          <a:bodyPr wrap="square" rtlCol="0">
            <a:spAutoFit/>
          </a:bodyPr>
          <a:lstStyle/>
          <a:p>
            <a:r>
              <a:rPr lang="en-US" altLang="zh-CN" dirty="0"/>
              <a:t>k</a:t>
            </a:r>
            <a:endParaRPr lang="zh-CN" altLang="en-US" dirty="0"/>
          </a:p>
        </p:txBody>
      </p:sp>
      <p:sp>
        <p:nvSpPr>
          <p:cNvPr id="39" name="文本框 38">
            <a:extLst>
              <a:ext uri="{FF2B5EF4-FFF2-40B4-BE49-F238E27FC236}">
                <a16:creationId xmlns:a16="http://schemas.microsoft.com/office/drawing/2014/main" id="{450FCE94-B2DB-83B9-D245-015D9FDBBF62}"/>
              </a:ext>
            </a:extLst>
          </p:cNvPr>
          <p:cNvSpPr txBox="1"/>
          <p:nvPr/>
        </p:nvSpPr>
        <p:spPr>
          <a:xfrm>
            <a:off x="8640701" y="5173667"/>
            <a:ext cx="637177" cy="369332"/>
          </a:xfrm>
          <a:prstGeom prst="rect">
            <a:avLst/>
          </a:prstGeom>
          <a:noFill/>
        </p:spPr>
        <p:txBody>
          <a:bodyPr wrap="square" rtlCol="0">
            <a:spAutoFit/>
          </a:bodyPr>
          <a:lstStyle/>
          <a:p>
            <a:r>
              <a:rPr lang="en-US" altLang="zh-CN" dirty="0"/>
              <a:t>i</a:t>
            </a:r>
            <a:endParaRPr lang="zh-CN" altLang="en-US" dirty="0"/>
          </a:p>
        </p:txBody>
      </p:sp>
      <p:sp>
        <p:nvSpPr>
          <p:cNvPr id="40" name="文本框 39">
            <a:extLst>
              <a:ext uri="{FF2B5EF4-FFF2-40B4-BE49-F238E27FC236}">
                <a16:creationId xmlns:a16="http://schemas.microsoft.com/office/drawing/2014/main" id="{B8C2422E-AF78-8A41-E83E-E1DAFC89FF4F}"/>
              </a:ext>
            </a:extLst>
          </p:cNvPr>
          <p:cNvSpPr txBox="1"/>
          <p:nvPr/>
        </p:nvSpPr>
        <p:spPr>
          <a:xfrm>
            <a:off x="10045734" y="6350667"/>
            <a:ext cx="360040" cy="369332"/>
          </a:xfrm>
          <a:prstGeom prst="rect">
            <a:avLst/>
          </a:prstGeom>
          <a:noFill/>
        </p:spPr>
        <p:txBody>
          <a:bodyPr wrap="square" rtlCol="0">
            <a:spAutoFit/>
          </a:bodyPr>
          <a:lstStyle/>
          <a:p>
            <a:r>
              <a:rPr lang="en-US" altLang="zh-CN" dirty="0"/>
              <a:t>0</a:t>
            </a:r>
            <a:endParaRPr lang="zh-CN" altLang="en-US" dirty="0"/>
          </a:p>
        </p:txBody>
      </p:sp>
      <p:pic>
        <p:nvPicPr>
          <p:cNvPr id="3" name="图片 2">
            <a:extLst>
              <a:ext uri="{FF2B5EF4-FFF2-40B4-BE49-F238E27FC236}">
                <a16:creationId xmlns:a16="http://schemas.microsoft.com/office/drawing/2014/main" id="{3DC9B320-65BC-987A-80DF-D596EF9BDD89}"/>
              </a:ext>
            </a:extLst>
          </p:cNvPr>
          <p:cNvPicPr>
            <a:picLocks noChangeAspect="1"/>
          </p:cNvPicPr>
          <p:nvPr/>
        </p:nvPicPr>
        <p:blipFill>
          <a:blip r:embed="rId6"/>
          <a:stretch>
            <a:fillRect/>
          </a:stretch>
        </p:blipFill>
        <p:spPr>
          <a:xfrm>
            <a:off x="7870541" y="645418"/>
            <a:ext cx="4181608" cy="2015137"/>
          </a:xfrm>
          <a:prstGeom prst="rect">
            <a:avLst/>
          </a:prstGeom>
        </p:spPr>
      </p:pic>
    </p:spTree>
    <p:extLst>
      <p:ext uri="{BB962C8B-B14F-4D97-AF65-F5344CB8AC3E}">
        <p14:creationId xmlns:p14="http://schemas.microsoft.com/office/powerpoint/2010/main" val="763025972"/>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85063"/>
            <a:ext cx="21664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About </a:t>
            </a:r>
            <a:r>
              <a:rPr lang="en-US" altLang="zh-CN" sz="2200" dirty="0" err="1">
                <a:solidFill>
                  <a:srgbClr val="333333"/>
                </a:solidFill>
                <a:latin typeface="微软雅黑" panose="020B0503020204020204" pitchFamily="34" charset="-122"/>
                <a:ea typeface="微软雅黑" panose="020B0503020204020204" pitchFamily="34" charset="-122"/>
              </a:rPr>
              <a:t>Lhead</a:t>
            </a:r>
            <a:r>
              <a:rPr lang="en-US" altLang="zh-CN" sz="2200" baseline="-25000" dirty="0" err="1">
                <a:solidFill>
                  <a:srgbClr val="333333"/>
                </a:solidFill>
                <a:latin typeface="微软雅黑" panose="020B0503020204020204" pitchFamily="34" charset="-122"/>
                <a:ea typeface="微软雅黑" panose="020B0503020204020204" pitchFamily="34" charset="-122"/>
              </a:rPr>
              <a:t>eft</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图片 10">
            <a:extLst>
              <a:ext uri="{FF2B5EF4-FFF2-40B4-BE49-F238E27FC236}">
                <a16:creationId xmlns:a16="http://schemas.microsoft.com/office/drawing/2014/main" id="{0A7D9C4D-2501-D363-6B98-8FC53A98F0F6}"/>
              </a:ext>
            </a:extLst>
          </p:cNvPr>
          <p:cNvPicPr>
            <a:picLocks noChangeAspect="1"/>
          </p:cNvPicPr>
          <p:nvPr/>
        </p:nvPicPr>
        <p:blipFill>
          <a:blip r:embed="rId3"/>
          <a:stretch>
            <a:fillRect/>
          </a:stretch>
        </p:blipFill>
        <p:spPr>
          <a:xfrm>
            <a:off x="8114605" y="1595165"/>
            <a:ext cx="3536682" cy="3667670"/>
          </a:xfrm>
          <a:prstGeom prst="rect">
            <a:avLst/>
          </a:prstGeom>
        </p:spPr>
      </p:pic>
      <p:pic>
        <p:nvPicPr>
          <p:cNvPr id="4" name="图片 3">
            <a:extLst>
              <a:ext uri="{FF2B5EF4-FFF2-40B4-BE49-F238E27FC236}">
                <a16:creationId xmlns:a16="http://schemas.microsoft.com/office/drawing/2014/main" id="{35BB30BB-9080-ED5B-4079-3B8798E3E9B6}"/>
              </a:ext>
            </a:extLst>
          </p:cNvPr>
          <p:cNvPicPr>
            <a:picLocks noChangeAspect="1"/>
          </p:cNvPicPr>
          <p:nvPr/>
        </p:nvPicPr>
        <p:blipFill>
          <a:blip r:embed="rId4"/>
          <a:stretch>
            <a:fillRect/>
          </a:stretch>
        </p:blipFill>
        <p:spPr>
          <a:xfrm>
            <a:off x="686594" y="1160240"/>
            <a:ext cx="6912768" cy="506864"/>
          </a:xfrm>
          <a:prstGeom prst="rect">
            <a:avLst/>
          </a:prstGeom>
        </p:spPr>
      </p:pic>
      <p:sp>
        <p:nvSpPr>
          <p:cNvPr id="5" name="文本框 4">
            <a:extLst>
              <a:ext uri="{FF2B5EF4-FFF2-40B4-BE49-F238E27FC236}">
                <a16:creationId xmlns:a16="http://schemas.microsoft.com/office/drawing/2014/main" id="{D6DDECAA-1BCC-C751-BDE2-5D7325AEE45C}"/>
              </a:ext>
            </a:extLst>
          </p:cNvPr>
          <p:cNvSpPr txBox="1"/>
          <p:nvPr/>
        </p:nvSpPr>
        <p:spPr>
          <a:xfrm>
            <a:off x="517762" y="5572793"/>
            <a:ext cx="6048672" cy="369332"/>
          </a:xfrm>
          <a:prstGeom prst="rect">
            <a:avLst/>
          </a:prstGeom>
          <a:noFill/>
        </p:spPr>
        <p:txBody>
          <a:bodyPr wrap="square" rtlCol="0">
            <a:spAutoFit/>
          </a:bodyPr>
          <a:lstStyle/>
          <a:p>
            <a:r>
              <a:rPr lang="en-US" altLang="zh-CN" dirty="0" err="1"/>
              <a:t>Lhead</a:t>
            </a:r>
            <a:r>
              <a:rPr lang="en-US" altLang="zh-CN" baseline="-25000" dirty="0" err="1"/>
              <a:t>eft</a:t>
            </a:r>
            <a:r>
              <a:rPr lang="en-US" altLang="zh-CN" dirty="0"/>
              <a:t>: Looking Ahead Earliest Finish Time</a:t>
            </a:r>
            <a:endParaRPr lang="zh-CN" altLang="en-US" dirty="0"/>
          </a:p>
        </p:txBody>
      </p:sp>
      <p:cxnSp>
        <p:nvCxnSpPr>
          <p:cNvPr id="9" name="直接箭头连接符 8">
            <a:extLst>
              <a:ext uri="{FF2B5EF4-FFF2-40B4-BE49-F238E27FC236}">
                <a16:creationId xmlns:a16="http://schemas.microsoft.com/office/drawing/2014/main" id="{65AB19C4-6F73-EC00-6F52-2DEF28BF76A1}"/>
              </a:ext>
            </a:extLst>
          </p:cNvPr>
          <p:cNvCxnSpPr/>
          <p:nvPr/>
        </p:nvCxnSpPr>
        <p:spPr bwMode="auto">
          <a:xfrm flipV="1">
            <a:off x="4298181" y="836712"/>
            <a:ext cx="504056" cy="43204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a:extLst>
              <a:ext uri="{FF2B5EF4-FFF2-40B4-BE49-F238E27FC236}">
                <a16:creationId xmlns:a16="http://schemas.microsoft.com/office/drawing/2014/main" id="{F6F6BFA4-4A9A-1E18-E568-B54E1355EA6D}"/>
              </a:ext>
            </a:extLst>
          </p:cNvPr>
          <p:cNvSpPr txBox="1"/>
          <p:nvPr/>
        </p:nvSpPr>
        <p:spPr>
          <a:xfrm>
            <a:off x="4802237" y="652046"/>
            <a:ext cx="1584176" cy="369332"/>
          </a:xfrm>
          <a:prstGeom prst="rect">
            <a:avLst/>
          </a:prstGeom>
          <a:noFill/>
        </p:spPr>
        <p:txBody>
          <a:bodyPr wrap="square" rtlCol="0">
            <a:spAutoFit/>
          </a:bodyPr>
          <a:lstStyle/>
          <a:p>
            <a:r>
              <a:rPr lang="en-US" altLang="zh-CN" dirty="0"/>
              <a:t>downward</a:t>
            </a:r>
            <a:endParaRPr lang="zh-CN" altLang="en-US" dirty="0"/>
          </a:p>
        </p:txBody>
      </p:sp>
      <p:pic>
        <p:nvPicPr>
          <p:cNvPr id="15" name="图片 14">
            <a:extLst>
              <a:ext uri="{FF2B5EF4-FFF2-40B4-BE49-F238E27FC236}">
                <a16:creationId xmlns:a16="http://schemas.microsoft.com/office/drawing/2014/main" id="{395358B8-9B72-82B2-618A-9B5E2A6041A2}"/>
              </a:ext>
            </a:extLst>
          </p:cNvPr>
          <p:cNvPicPr>
            <a:picLocks noChangeAspect="1"/>
          </p:cNvPicPr>
          <p:nvPr/>
        </p:nvPicPr>
        <p:blipFill rotWithShape="1">
          <a:blip r:embed="rId5"/>
          <a:srcRect l="1122" r="1897"/>
          <a:stretch/>
        </p:blipFill>
        <p:spPr>
          <a:xfrm>
            <a:off x="686594" y="2342941"/>
            <a:ext cx="6912768" cy="608321"/>
          </a:xfrm>
          <a:prstGeom prst="rect">
            <a:avLst/>
          </a:prstGeom>
        </p:spPr>
      </p:pic>
      <p:cxnSp>
        <p:nvCxnSpPr>
          <p:cNvPr id="17" name="直接箭头连接符 16">
            <a:extLst>
              <a:ext uri="{FF2B5EF4-FFF2-40B4-BE49-F238E27FC236}">
                <a16:creationId xmlns:a16="http://schemas.microsoft.com/office/drawing/2014/main" id="{C2B5E555-A1B2-A5E1-D918-75331F4608B0}"/>
              </a:ext>
            </a:extLst>
          </p:cNvPr>
          <p:cNvCxnSpPr/>
          <p:nvPr/>
        </p:nvCxnSpPr>
        <p:spPr bwMode="auto">
          <a:xfrm flipV="1">
            <a:off x="7250509" y="1021378"/>
            <a:ext cx="936104" cy="2473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5A0D3A1D-9FF0-B2C8-69EC-46C13D03A208}"/>
              </a:ext>
            </a:extLst>
          </p:cNvPr>
          <p:cNvSpPr txBox="1"/>
          <p:nvPr/>
        </p:nvSpPr>
        <p:spPr>
          <a:xfrm>
            <a:off x="8186613" y="791913"/>
            <a:ext cx="1584176" cy="369332"/>
          </a:xfrm>
          <a:prstGeom prst="rect">
            <a:avLst/>
          </a:prstGeom>
          <a:noFill/>
        </p:spPr>
        <p:txBody>
          <a:bodyPr wrap="square" rtlCol="0">
            <a:spAutoFit/>
          </a:bodyPr>
          <a:lstStyle/>
          <a:p>
            <a:r>
              <a:rPr lang="en-US" altLang="zh-CN" dirty="0"/>
              <a:t>upward</a:t>
            </a:r>
            <a:endParaRPr lang="zh-CN" altLang="en-US" dirty="0"/>
          </a:p>
        </p:txBody>
      </p:sp>
      <p:pic>
        <p:nvPicPr>
          <p:cNvPr id="28" name="图片 27">
            <a:extLst>
              <a:ext uri="{FF2B5EF4-FFF2-40B4-BE49-F238E27FC236}">
                <a16:creationId xmlns:a16="http://schemas.microsoft.com/office/drawing/2014/main" id="{DAE35CD0-5759-98EE-04D4-5975BE5FF5E7}"/>
              </a:ext>
            </a:extLst>
          </p:cNvPr>
          <p:cNvPicPr>
            <a:picLocks noChangeAspect="1"/>
          </p:cNvPicPr>
          <p:nvPr/>
        </p:nvPicPr>
        <p:blipFill>
          <a:blip r:embed="rId6"/>
          <a:stretch>
            <a:fillRect/>
          </a:stretch>
        </p:blipFill>
        <p:spPr>
          <a:xfrm>
            <a:off x="578582" y="4490421"/>
            <a:ext cx="7128792" cy="744422"/>
          </a:xfrm>
          <a:prstGeom prst="rect">
            <a:avLst/>
          </a:prstGeom>
        </p:spPr>
      </p:pic>
      <p:sp>
        <p:nvSpPr>
          <p:cNvPr id="29" name="箭头: 上下 28">
            <a:extLst>
              <a:ext uri="{FF2B5EF4-FFF2-40B4-BE49-F238E27FC236}">
                <a16:creationId xmlns:a16="http://schemas.microsoft.com/office/drawing/2014/main" id="{1A4CCBB8-3A60-864D-5F22-84CBE2D7BA0A}"/>
              </a:ext>
            </a:extLst>
          </p:cNvPr>
          <p:cNvSpPr/>
          <p:nvPr/>
        </p:nvSpPr>
        <p:spPr bwMode="auto">
          <a:xfrm>
            <a:off x="3506094" y="3016557"/>
            <a:ext cx="648072" cy="1349453"/>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文本框 29">
            <a:extLst>
              <a:ext uri="{FF2B5EF4-FFF2-40B4-BE49-F238E27FC236}">
                <a16:creationId xmlns:a16="http://schemas.microsoft.com/office/drawing/2014/main" id="{66F5D932-A948-9F53-3580-5ADB40C54D1F}"/>
              </a:ext>
            </a:extLst>
          </p:cNvPr>
          <p:cNvSpPr txBox="1"/>
          <p:nvPr/>
        </p:nvSpPr>
        <p:spPr>
          <a:xfrm>
            <a:off x="4082157" y="3501008"/>
            <a:ext cx="1224136" cy="369332"/>
          </a:xfrm>
          <a:prstGeom prst="rect">
            <a:avLst/>
          </a:prstGeom>
          <a:noFill/>
        </p:spPr>
        <p:txBody>
          <a:bodyPr wrap="square" rtlCol="0">
            <a:spAutoFit/>
          </a:bodyPr>
          <a:lstStyle/>
          <a:p>
            <a:r>
              <a:rPr lang="en-US" altLang="zh-CN" dirty="0"/>
              <a:t>compare</a:t>
            </a:r>
            <a:endParaRPr lang="zh-CN" altLang="en-US" dirty="0"/>
          </a:p>
        </p:txBody>
      </p:sp>
    </p:spTree>
    <p:extLst>
      <p:ext uri="{BB962C8B-B14F-4D97-AF65-F5344CB8AC3E}">
        <p14:creationId xmlns:p14="http://schemas.microsoft.com/office/powerpoint/2010/main" val="3989198584"/>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85063"/>
            <a:ext cx="13492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Program</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0EF7429B-AC56-B707-A79E-4C4A2F8231A3}"/>
              </a:ext>
            </a:extLst>
          </p:cNvPr>
          <p:cNvPicPr>
            <a:picLocks noChangeAspect="1"/>
          </p:cNvPicPr>
          <p:nvPr/>
        </p:nvPicPr>
        <p:blipFill>
          <a:blip r:embed="rId3"/>
          <a:stretch>
            <a:fillRect/>
          </a:stretch>
        </p:blipFill>
        <p:spPr>
          <a:xfrm>
            <a:off x="985838" y="764704"/>
            <a:ext cx="4552478" cy="2896459"/>
          </a:xfrm>
          <a:prstGeom prst="rect">
            <a:avLst/>
          </a:prstGeom>
        </p:spPr>
      </p:pic>
      <p:pic>
        <p:nvPicPr>
          <p:cNvPr id="7" name="图片 6">
            <a:extLst>
              <a:ext uri="{FF2B5EF4-FFF2-40B4-BE49-F238E27FC236}">
                <a16:creationId xmlns:a16="http://schemas.microsoft.com/office/drawing/2014/main" id="{D95B65AA-D052-2E34-F7B4-D90D0FD02197}"/>
              </a:ext>
            </a:extLst>
          </p:cNvPr>
          <p:cNvPicPr>
            <a:picLocks noChangeAspect="1"/>
          </p:cNvPicPr>
          <p:nvPr/>
        </p:nvPicPr>
        <p:blipFill>
          <a:blip r:embed="rId4"/>
          <a:stretch>
            <a:fillRect/>
          </a:stretch>
        </p:blipFill>
        <p:spPr>
          <a:xfrm>
            <a:off x="6550472" y="764704"/>
            <a:ext cx="4859115" cy="5955358"/>
          </a:xfrm>
          <a:prstGeom prst="rect">
            <a:avLst/>
          </a:prstGeom>
        </p:spPr>
      </p:pic>
      <p:pic>
        <p:nvPicPr>
          <p:cNvPr id="12" name="图片 11">
            <a:extLst>
              <a:ext uri="{FF2B5EF4-FFF2-40B4-BE49-F238E27FC236}">
                <a16:creationId xmlns:a16="http://schemas.microsoft.com/office/drawing/2014/main" id="{259F3717-FF3B-15B5-1CD3-94DFF0955F92}"/>
              </a:ext>
            </a:extLst>
          </p:cNvPr>
          <p:cNvPicPr>
            <a:picLocks noChangeAspect="1"/>
          </p:cNvPicPr>
          <p:nvPr/>
        </p:nvPicPr>
        <p:blipFill>
          <a:blip r:embed="rId5"/>
          <a:stretch>
            <a:fillRect/>
          </a:stretch>
        </p:blipFill>
        <p:spPr>
          <a:xfrm>
            <a:off x="337741" y="4941168"/>
            <a:ext cx="5832633" cy="952078"/>
          </a:xfrm>
          <a:prstGeom prst="rect">
            <a:avLst/>
          </a:prstGeom>
        </p:spPr>
      </p:pic>
    </p:spTree>
    <p:extLst>
      <p:ext uri="{BB962C8B-B14F-4D97-AF65-F5344CB8AC3E}">
        <p14:creationId xmlns:p14="http://schemas.microsoft.com/office/powerpoint/2010/main" val="3787064601"/>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Freeform 16"/>
          <p:cNvSpPr>
            <a:spLocks noEditPoints="1"/>
          </p:cNvSpPr>
          <p:nvPr/>
        </p:nvSpPr>
        <p:spPr bwMode="auto">
          <a:xfrm>
            <a:off x="5450309" y="4077072"/>
            <a:ext cx="2176463" cy="2025650"/>
          </a:xfrm>
          <a:custGeom>
            <a:avLst/>
            <a:gdLst>
              <a:gd name="T0" fmla="*/ 3 w 179"/>
              <a:gd name="T1" fmla="*/ 165 h 167"/>
              <a:gd name="T2" fmla="*/ 0 w 179"/>
              <a:gd name="T3" fmla="*/ 158 h 167"/>
              <a:gd name="T4" fmla="*/ 8 w 179"/>
              <a:gd name="T5" fmla="*/ 126 h 167"/>
              <a:gd name="T6" fmla="*/ 62 w 179"/>
              <a:gd name="T7" fmla="*/ 92 h 167"/>
              <a:gd name="T8" fmla="*/ 25 w 179"/>
              <a:gd name="T9" fmla="*/ 51 h 167"/>
              <a:gd name="T10" fmla="*/ 35 w 179"/>
              <a:gd name="T11" fmla="*/ 8 h 167"/>
              <a:gd name="T12" fmla="*/ 43 w 179"/>
              <a:gd name="T13" fmla="*/ 1 h 167"/>
              <a:gd name="T14" fmla="*/ 52 w 179"/>
              <a:gd name="T15" fmla="*/ 3 h 167"/>
              <a:gd name="T16" fmla="*/ 171 w 179"/>
              <a:gd name="T17" fmla="*/ 75 h 167"/>
              <a:gd name="T18" fmla="*/ 179 w 179"/>
              <a:gd name="T19" fmla="*/ 88 h 167"/>
              <a:gd name="T20" fmla="*/ 171 w 179"/>
              <a:gd name="T21" fmla="*/ 96 h 167"/>
              <a:gd name="T22" fmla="*/ 10 w 179"/>
              <a:gd name="T23" fmla="*/ 167 h 167"/>
              <a:gd name="T24" fmla="*/ 3 w 179"/>
              <a:gd name="T25" fmla="*/ 165 h 167"/>
              <a:gd name="T26" fmla="*/ 113 w 179"/>
              <a:gd name="T27" fmla="*/ 65 h 167"/>
              <a:gd name="T28" fmla="*/ 100 w 179"/>
              <a:gd name="T29" fmla="*/ 74 h 167"/>
              <a:gd name="T30" fmla="*/ 113 w 179"/>
              <a:gd name="T31" fmla="*/ 84 h 167"/>
              <a:gd name="T32" fmla="*/ 126 w 179"/>
              <a:gd name="T33" fmla="*/ 74 h 167"/>
              <a:gd name="T34" fmla="*/ 113 w 179"/>
              <a:gd name="T35" fmla="*/ 6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167">
                <a:moveTo>
                  <a:pt x="3" y="165"/>
                </a:moveTo>
                <a:cubicBezTo>
                  <a:pt x="0" y="162"/>
                  <a:pt x="0" y="158"/>
                  <a:pt x="0" y="158"/>
                </a:cubicBezTo>
                <a:cubicBezTo>
                  <a:pt x="8" y="126"/>
                  <a:pt x="8" y="126"/>
                  <a:pt x="8" y="126"/>
                </a:cubicBezTo>
                <a:cubicBezTo>
                  <a:pt x="8" y="126"/>
                  <a:pt x="58" y="115"/>
                  <a:pt x="62" y="92"/>
                </a:cubicBezTo>
                <a:cubicBezTo>
                  <a:pt x="66" y="71"/>
                  <a:pt x="25" y="51"/>
                  <a:pt x="25" y="51"/>
                </a:cubicBezTo>
                <a:cubicBezTo>
                  <a:pt x="35" y="8"/>
                  <a:pt x="35" y="8"/>
                  <a:pt x="35" y="8"/>
                </a:cubicBezTo>
                <a:cubicBezTo>
                  <a:pt x="35" y="8"/>
                  <a:pt x="37" y="3"/>
                  <a:pt x="43" y="1"/>
                </a:cubicBezTo>
                <a:cubicBezTo>
                  <a:pt x="47" y="0"/>
                  <a:pt x="52" y="3"/>
                  <a:pt x="52" y="3"/>
                </a:cubicBezTo>
                <a:cubicBezTo>
                  <a:pt x="171" y="75"/>
                  <a:pt x="171" y="75"/>
                  <a:pt x="171" y="75"/>
                </a:cubicBezTo>
                <a:cubicBezTo>
                  <a:pt x="171" y="75"/>
                  <a:pt x="179" y="80"/>
                  <a:pt x="179" y="88"/>
                </a:cubicBezTo>
                <a:cubicBezTo>
                  <a:pt x="179" y="93"/>
                  <a:pt x="171" y="96"/>
                  <a:pt x="171" y="96"/>
                </a:cubicBezTo>
                <a:cubicBezTo>
                  <a:pt x="10" y="167"/>
                  <a:pt x="10" y="167"/>
                  <a:pt x="10" y="167"/>
                </a:cubicBezTo>
                <a:cubicBezTo>
                  <a:pt x="10" y="167"/>
                  <a:pt x="5" y="167"/>
                  <a:pt x="3" y="165"/>
                </a:cubicBezTo>
                <a:close/>
                <a:moveTo>
                  <a:pt x="113" y="65"/>
                </a:moveTo>
                <a:cubicBezTo>
                  <a:pt x="106" y="65"/>
                  <a:pt x="100" y="69"/>
                  <a:pt x="100" y="74"/>
                </a:cubicBezTo>
                <a:cubicBezTo>
                  <a:pt x="100" y="80"/>
                  <a:pt x="106" y="84"/>
                  <a:pt x="113" y="84"/>
                </a:cubicBezTo>
                <a:cubicBezTo>
                  <a:pt x="120" y="84"/>
                  <a:pt x="126" y="80"/>
                  <a:pt x="126" y="74"/>
                </a:cubicBezTo>
                <a:cubicBezTo>
                  <a:pt x="126" y="69"/>
                  <a:pt x="120" y="65"/>
                  <a:pt x="113" y="65"/>
                </a:cubicBezTo>
                <a:close/>
              </a:path>
            </a:pathLst>
          </a:custGeom>
          <a:solidFill>
            <a:schemeClr val="bg1"/>
          </a:solidFill>
          <a:ln>
            <a:noFill/>
          </a:ln>
          <a:effectLst>
            <a:outerShdw dist="38100" dir="27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38918" name="Freeform 17"/>
          <p:cNvSpPr>
            <a:spLocks/>
          </p:cNvSpPr>
          <p:nvPr/>
        </p:nvSpPr>
        <p:spPr bwMode="auto">
          <a:xfrm>
            <a:off x="4272384" y="4292972"/>
            <a:ext cx="1765300" cy="1736725"/>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tx1"/>
          </a:solidFill>
          <a:ln>
            <a:noFill/>
          </a:ln>
          <a:effectLst>
            <a:outerShdw dist="38100" dir="27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919" name="Freeform 18"/>
          <p:cNvSpPr>
            <a:spLocks/>
          </p:cNvSpPr>
          <p:nvPr/>
        </p:nvSpPr>
        <p:spPr bwMode="auto">
          <a:xfrm>
            <a:off x="3177009" y="4451722"/>
            <a:ext cx="1543050" cy="1508125"/>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tx2"/>
          </a:solidFill>
          <a:ln>
            <a:noFill/>
          </a:ln>
          <a:effectLst>
            <a:outerShdw dist="38100" dir="54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nvGrpSpPr>
          <p:cNvPr id="38921" name="Group 9"/>
          <p:cNvGrpSpPr>
            <a:grpSpLocks/>
          </p:cNvGrpSpPr>
          <p:nvPr/>
        </p:nvGrpSpPr>
        <p:grpSpPr bwMode="auto">
          <a:xfrm flipH="1">
            <a:off x="7195604" y="4140061"/>
            <a:ext cx="3745097" cy="708851"/>
            <a:chOff x="-571708" y="179032"/>
            <a:chExt cx="3030054" cy="573140"/>
          </a:xfrm>
        </p:grpSpPr>
        <p:sp>
          <p:nvSpPr>
            <p:cNvPr id="38922" name="任意多边形 23"/>
            <p:cNvSpPr>
              <a:spLocks/>
            </p:cNvSpPr>
            <p:nvPr/>
          </p:nvSpPr>
          <p:spPr bwMode="auto">
            <a:xfrm flipH="1">
              <a:off x="1588" y="476058"/>
              <a:ext cx="2456758" cy="276114"/>
            </a:xfrm>
            <a:custGeom>
              <a:avLst/>
              <a:gdLst>
                <a:gd name="T0" fmla="*/ 0 w 1600200"/>
                <a:gd name="T1" fmla="*/ 552450 h 552450"/>
                <a:gd name="T2" fmla="*/ 171450 w 1600200"/>
                <a:gd name="T3" fmla="*/ 0 h 552450"/>
                <a:gd name="T4" fmla="*/ 1600200 w 1600200"/>
                <a:gd name="T5" fmla="*/ 0 h 552450"/>
              </a:gdLst>
              <a:ahLst/>
              <a:cxnLst>
                <a:cxn ang="0">
                  <a:pos x="T0" y="T1"/>
                </a:cxn>
                <a:cxn ang="0">
                  <a:pos x="T2" y="T3"/>
                </a:cxn>
                <a:cxn ang="0">
                  <a:pos x="T4" y="T5"/>
                </a:cxn>
              </a:cxnLst>
              <a:rect l="0" t="0" r="r" b="b"/>
              <a:pathLst>
                <a:path w="1600200" h="552450">
                  <a:moveTo>
                    <a:pt x="0" y="552450"/>
                  </a:moveTo>
                  <a:lnTo>
                    <a:pt x="171450" y="0"/>
                  </a:lnTo>
                  <a:lnTo>
                    <a:pt x="1600200" y="0"/>
                  </a:lnTo>
                </a:path>
              </a:pathLst>
            </a:custGeom>
            <a:noFill/>
            <a:ln w="19050" cap="flat" cmpd="sng">
              <a:solidFill>
                <a:srgbClr val="000000"/>
              </a:solidFill>
              <a:prstDash val="sysDot"/>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8925" name="TextBox 26"/>
            <p:cNvSpPr txBox="1">
              <a:spLocks noChangeArrowheads="1"/>
            </p:cNvSpPr>
            <p:nvPr/>
          </p:nvSpPr>
          <p:spPr bwMode="auto">
            <a:xfrm>
              <a:off x="-571708" y="179032"/>
              <a:ext cx="1146593" cy="27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solidFill>
                    <a:schemeClr val="bg1"/>
                  </a:solidFill>
                  <a:latin typeface="微软雅黑" panose="020B0503020204020204" pitchFamily="34" charset="-122"/>
                  <a:ea typeface="微软雅黑" panose="020B0503020204020204" pitchFamily="34" charset="-122"/>
                </a:rPr>
                <a:t>IPPTS</a:t>
              </a:r>
              <a:endParaRPr 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38931" name="Group 19"/>
          <p:cNvGrpSpPr>
            <a:grpSpLocks/>
          </p:cNvGrpSpPr>
          <p:nvPr/>
        </p:nvGrpSpPr>
        <p:grpSpPr bwMode="auto">
          <a:xfrm>
            <a:off x="5155748" y="3306944"/>
            <a:ext cx="2159167" cy="1538478"/>
            <a:chOff x="469163" y="245878"/>
            <a:chExt cx="2159799" cy="1538515"/>
          </a:xfrm>
        </p:grpSpPr>
        <p:sp>
          <p:nvSpPr>
            <p:cNvPr id="38934" name="TextBox 11"/>
            <p:cNvSpPr txBox="1">
              <a:spLocks noChangeArrowheads="1"/>
            </p:cNvSpPr>
            <p:nvPr/>
          </p:nvSpPr>
          <p:spPr bwMode="auto">
            <a:xfrm flipH="1">
              <a:off x="1211656" y="245878"/>
              <a:ext cx="1417306" cy="3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solidFill>
                    <a:schemeClr val="bg1"/>
                  </a:solidFill>
                  <a:latin typeface="微软雅黑" panose="020B0503020204020204" pitchFamily="34" charset="-122"/>
                  <a:ea typeface="微软雅黑" panose="020B0503020204020204" pitchFamily="34" charset="-122"/>
                </a:rPr>
                <a:t>PPTS</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38935" name="任意多边形 44"/>
            <p:cNvSpPr>
              <a:spLocks/>
            </p:cNvSpPr>
            <p:nvPr/>
          </p:nvSpPr>
          <p:spPr bwMode="auto">
            <a:xfrm>
              <a:off x="469163" y="590872"/>
              <a:ext cx="800916" cy="1193521"/>
            </a:xfrm>
            <a:custGeom>
              <a:avLst/>
              <a:gdLst>
                <a:gd name="T0" fmla="*/ 0 w 647700"/>
                <a:gd name="T1" fmla="*/ 965200 h 965200"/>
                <a:gd name="T2" fmla="*/ 101600 w 647700"/>
                <a:gd name="T3" fmla="*/ 520700 h 965200"/>
                <a:gd name="T4" fmla="*/ 647700 w 647700"/>
                <a:gd name="T5" fmla="*/ 0 h 965200"/>
              </a:gdLst>
              <a:ahLst/>
              <a:cxnLst>
                <a:cxn ang="0">
                  <a:pos x="T0" y="T1"/>
                </a:cxn>
                <a:cxn ang="0">
                  <a:pos x="T2" y="T3"/>
                </a:cxn>
                <a:cxn ang="0">
                  <a:pos x="T4" y="T5"/>
                </a:cxn>
              </a:cxnLst>
              <a:rect l="0" t="0" r="r" b="b"/>
              <a:pathLst>
                <a:path w="647700" h="965200">
                  <a:moveTo>
                    <a:pt x="0" y="965200"/>
                  </a:moveTo>
                  <a:lnTo>
                    <a:pt x="101600" y="520700"/>
                  </a:lnTo>
                  <a:lnTo>
                    <a:pt x="647700" y="0"/>
                  </a:lnTo>
                </a:path>
              </a:pathLst>
            </a:custGeom>
            <a:noFill/>
            <a:ln w="19050" cap="flat" cmpd="sng">
              <a:solidFill>
                <a:srgbClr val="000000"/>
              </a:solidFill>
              <a:prstDash val="sysDot"/>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38936" name="Group 24"/>
          <p:cNvGrpSpPr>
            <a:grpSpLocks/>
          </p:cNvGrpSpPr>
          <p:nvPr/>
        </p:nvGrpSpPr>
        <p:grpSpPr bwMode="auto">
          <a:xfrm>
            <a:off x="2500525" y="3306943"/>
            <a:ext cx="1416892" cy="1532128"/>
            <a:chOff x="735017" y="226812"/>
            <a:chExt cx="1417306" cy="1532061"/>
          </a:xfrm>
        </p:grpSpPr>
        <p:sp>
          <p:nvSpPr>
            <p:cNvPr id="38937" name="任意多边形 50"/>
            <p:cNvSpPr>
              <a:spLocks/>
            </p:cNvSpPr>
            <p:nvPr/>
          </p:nvSpPr>
          <p:spPr bwMode="auto">
            <a:xfrm flipH="1">
              <a:off x="1350564" y="565352"/>
              <a:ext cx="800916" cy="1193521"/>
            </a:xfrm>
            <a:custGeom>
              <a:avLst/>
              <a:gdLst>
                <a:gd name="T0" fmla="*/ 0 w 647700"/>
                <a:gd name="T1" fmla="*/ 965200 h 965200"/>
                <a:gd name="T2" fmla="*/ 101600 w 647700"/>
                <a:gd name="T3" fmla="*/ 520700 h 965200"/>
                <a:gd name="T4" fmla="*/ 647700 w 647700"/>
                <a:gd name="T5" fmla="*/ 0 h 965200"/>
              </a:gdLst>
              <a:ahLst/>
              <a:cxnLst>
                <a:cxn ang="0">
                  <a:pos x="T0" y="T1"/>
                </a:cxn>
                <a:cxn ang="0">
                  <a:pos x="T2" y="T3"/>
                </a:cxn>
                <a:cxn ang="0">
                  <a:pos x="T4" y="T5"/>
                </a:cxn>
              </a:cxnLst>
              <a:rect l="0" t="0" r="r" b="b"/>
              <a:pathLst>
                <a:path w="647700" h="965200">
                  <a:moveTo>
                    <a:pt x="0" y="965200"/>
                  </a:moveTo>
                  <a:lnTo>
                    <a:pt x="101600" y="520700"/>
                  </a:lnTo>
                  <a:lnTo>
                    <a:pt x="647700" y="0"/>
                  </a:lnTo>
                </a:path>
              </a:pathLst>
            </a:custGeom>
            <a:noFill/>
            <a:ln w="19050" cap="flat" cmpd="sng">
              <a:solidFill>
                <a:srgbClr val="000000"/>
              </a:solidFill>
              <a:prstDash val="sysDot"/>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8939" name="TextBox 11"/>
            <p:cNvSpPr txBox="1">
              <a:spLocks noChangeArrowheads="1"/>
            </p:cNvSpPr>
            <p:nvPr/>
          </p:nvSpPr>
          <p:spPr bwMode="auto">
            <a:xfrm flipH="1">
              <a:off x="735017" y="226812"/>
              <a:ext cx="1417306" cy="33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solidFill>
                    <a:schemeClr val="bg1"/>
                  </a:solidFill>
                  <a:latin typeface="微软雅黑" panose="020B0503020204020204" pitchFamily="34" charset="-122"/>
                  <a:ea typeface="微软雅黑" panose="020B0503020204020204" pitchFamily="34" charset="-122"/>
                </a:rPr>
                <a:t>HEFT</a:t>
              </a:r>
              <a:endParaRPr lang="en-US" sz="1600" dirty="0">
                <a:solidFill>
                  <a:schemeClr val="bg1"/>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ECE3C691-AACA-1687-4458-DCBEA794D4A8}"/>
              </a:ext>
            </a:extLst>
          </p:cNvPr>
          <p:cNvSpPr txBox="1"/>
          <p:nvPr/>
        </p:nvSpPr>
        <p:spPr>
          <a:xfrm>
            <a:off x="3432696" y="1211277"/>
            <a:ext cx="4824536" cy="1200329"/>
          </a:xfrm>
          <a:prstGeom prst="rect">
            <a:avLst/>
          </a:prstGeom>
          <a:noFill/>
        </p:spPr>
        <p:txBody>
          <a:bodyPr wrap="square" rtlCol="0">
            <a:spAutoFit/>
          </a:bodyPr>
          <a:lstStyle/>
          <a:p>
            <a:r>
              <a:rPr lang="en-US" altLang="zh-CN" sz="7200" dirty="0"/>
              <a:t>Conclusion</a:t>
            </a:r>
            <a:endParaRPr lang="zh-CN" altLang="en-US" sz="7200" dirty="0"/>
          </a:p>
        </p:txBody>
      </p:sp>
    </p:spTree>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919"/>
                                        </p:tgtEl>
                                        <p:attrNameLst>
                                          <p:attrName>style.visibility</p:attrName>
                                        </p:attrNameLst>
                                      </p:cBhvr>
                                      <p:to>
                                        <p:strVal val="visible"/>
                                      </p:to>
                                    </p:set>
                                    <p:anim calcmode="lin" valueType="num">
                                      <p:cBhvr additive="base">
                                        <p:cTn id="7" dur="500" fill="hold"/>
                                        <p:tgtEl>
                                          <p:spTgt spid="38919"/>
                                        </p:tgtEl>
                                        <p:attrNameLst>
                                          <p:attrName>ppt_x</p:attrName>
                                        </p:attrNameLst>
                                      </p:cBhvr>
                                      <p:tavLst>
                                        <p:tav tm="0">
                                          <p:val>
                                            <p:strVal val="0-#ppt_w/2"/>
                                          </p:val>
                                        </p:tav>
                                        <p:tav tm="100000">
                                          <p:val>
                                            <p:strVal val="#ppt_x"/>
                                          </p:val>
                                        </p:tav>
                                      </p:tavLst>
                                    </p:anim>
                                    <p:anim calcmode="lin" valueType="num">
                                      <p:cBhvr additive="base">
                                        <p:cTn id="8" dur="500" fill="hold"/>
                                        <p:tgtEl>
                                          <p:spTgt spid="3891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918"/>
                                        </p:tgtEl>
                                        <p:attrNameLst>
                                          <p:attrName>style.visibility</p:attrName>
                                        </p:attrNameLst>
                                      </p:cBhvr>
                                      <p:to>
                                        <p:strVal val="visible"/>
                                      </p:to>
                                    </p:set>
                                    <p:anim calcmode="lin" valueType="num">
                                      <p:cBhvr additive="base">
                                        <p:cTn id="12" dur="500" fill="hold"/>
                                        <p:tgtEl>
                                          <p:spTgt spid="38918"/>
                                        </p:tgtEl>
                                        <p:attrNameLst>
                                          <p:attrName>ppt_x</p:attrName>
                                        </p:attrNameLst>
                                      </p:cBhvr>
                                      <p:tavLst>
                                        <p:tav tm="0">
                                          <p:val>
                                            <p:strVal val="0-#ppt_w/2"/>
                                          </p:val>
                                        </p:tav>
                                        <p:tav tm="100000">
                                          <p:val>
                                            <p:strVal val="#ppt_x"/>
                                          </p:val>
                                        </p:tav>
                                      </p:tavLst>
                                    </p:anim>
                                    <p:anim calcmode="lin" valueType="num">
                                      <p:cBhvr additive="base">
                                        <p:cTn id="13" dur="500" fill="hold"/>
                                        <p:tgtEl>
                                          <p:spTgt spid="3891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8917"/>
                                        </p:tgtEl>
                                        <p:attrNameLst>
                                          <p:attrName>style.visibility</p:attrName>
                                        </p:attrNameLst>
                                      </p:cBhvr>
                                      <p:to>
                                        <p:strVal val="visible"/>
                                      </p:to>
                                    </p:set>
                                    <p:anim calcmode="lin" valueType="num">
                                      <p:cBhvr additive="base">
                                        <p:cTn id="17" dur="500" fill="hold"/>
                                        <p:tgtEl>
                                          <p:spTgt spid="38917"/>
                                        </p:tgtEl>
                                        <p:attrNameLst>
                                          <p:attrName>ppt_x</p:attrName>
                                        </p:attrNameLst>
                                      </p:cBhvr>
                                      <p:tavLst>
                                        <p:tav tm="0">
                                          <p:val>
                                            <p:strVal val="0-#ppt_w/2"/>
                                          </p:val>
                                        </p:tav>
                                        <p:tav tm="100000">
                                          <p:val>
                                            <p:strVal val="#ppt_x"/>
                                          </p:val>
                                        </p:tav>
                                      </p:tavLst>
                                    </p:anim>
                                    <p:anim calcmode="lin" valueType="num">
                                      <p:cBhvr additive="base">
                                        <p:cTn id="18" dur="500" fill="hold"/>
                                        <p:tgtEl>
                                          <p:spTgt spid="38917"/>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2" presetClass="entr" presetSubtype="4" fill="hold" nodeType="afterEffect">
                                  <p:stCondLst>
                                    <p:cond delay="0"/>
                                  </p:stCondLst>
                                  <p:childTnLst>
                                    <p:set>
                                      <p:cBhvr>
                                        <p:cTn id="21" dur="1" fill="hold">
                                          <p:stCondLst>
                                            <p:cond delay="0"/>
                                          </p:stCondLst>
                                        </p:cTn>
                                        <p:tgtEl>
                                          <p:spTgt spid="38936"/>
                                        </p:tgtEl>
                                        <p:attrNameLst>
                                          <p:attrName>style.visibility</p:attrName>
                                        </p:attrNameLst>
                                      </p:cBhvr>
                                      <p:to>
                                        <p:strVal val="visible"/>
                                      </p:to>
                                    </p:set>
                                    <p:animEffect transition="in" filter="wipe(down)">
                                      <p:cBhvr>
                                        <p:cTn id="22" dur="500"/>
                                        <p:tgtEl>
                                          <p:spTgt spid="38936"/>
                                        </p:tgtEl>
                                      </p:cBhvr>
                                    </p:animEffect>
                                  </p:childTnLst>
                                </p:cTn>
                              </p:par>
                            </p:childTnLst>
                          </p:cTn>
                        </p:par>
                        <p:par>
                          <p:cTn id="23" fill="hold" nodeType="afterGroup">
                            <p:stCondLst>
                              <p:cond delay="2000"/>
                            </p:stCondLst>
                            <p:childTnLst>
                              <p:par>
                                <p:cTn id="24" presetID="22" presetClass="entr" presetSubtype="4" fill="hold" nodeType="afterEffect">
                                  <p:stCondLst>
                                    <p:cond delay="0"/>
                                  </p:stCondLst>
                                  <p:childTnLst>
                                    <p:set>
                                      <p:cBhvr>
                                        <p:cTn id="25" dur="1" fill="hold">
                                          <p:stCondLst>
                                            <p:cond delay="0"/>
                                          </p:stCondLst>
                                        </p:cTn>
                                        <p:tgtEl>
                                          <p:spTgt spid="38931"/>
                                        </p:tgtEl>
                                        <p:attrNameLst>
                                          <p:attrName>style.visibility</p:attrName>
                                        </p:attrNameLst>
                                      </p:cBhvr>
                                      <p:to>
                                        <p:strVal val="visible"/>
                                      </p:to>
                                    </p:set>
                                    <p:animEffect transition="in" filter="wipe(down)">
                                      <p:cBhvr>
                                        <p:cTn id="26" dur="500"/>
                                        <p:tgtEl>
                                          <p:spTgt spid="38931"/>
                                        </p:tgtEl>
                                      </p:cBhvr>
                                    </p:animEffect>
                                  </p:childTnLst>
                                </p:cTn>
                              </p:par>
                            </p:childTnLst>
                          </p:cTn>
                        </p:par>
                        <p:par>
                          <p:cTn id="27" fill="hold" nodeType="afterGroup">
                            <p:stCondLst>
                              <p:cond delay="2500"/>
                            </p:stCondLst>
                            <p:childTnLst>
                              <p:par>
                                <p:cTn id="28" presetID="22" presetClass="entr" presetSubtype="8" fill="hold" nodeType="afterEffect">
                                  <p:stCondLst>
                                    <p:cond delay="0"/>
                                  </p:stCondLst>
                                  <p:childTnLst>
                                    <p:set>
                                      <p:cBhvr>
                                        <p:cTn id="29" dur="1" fill="hold">
                                          <p:stCondLst>
                                            <p:cond delay="0"/>
                                          </p:stCondLst>
                                        </p:cTn>
                                        <p:tgtEl>
                                          <p:spTgt spid="38921"/>
                                        </p:tgtEl>
                                        <p:attrNameLst>
                                          <p:attrName>style.visibility</p:attrName>
                                        </p:attrNameLst>
                                      </p:cBhvr>
                                      <p:to>
                                        <p:strVal val="visible"/>
                                      </p:to>
                                    </p:set>
                                    <p:animEffect transition="in" filter="wipe(left)">
                                      <p:cBhvr>
                                        <p:cTn id="30" dur="500"/>
                                        <p:tgtEl>
                                          <p:spTgt spid="38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nimBg="1"/>
      <p:bldP spid="38918" grpId="0" animBg="1"/>
      <p:bldP spid="389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85063"/>
            <a:ext cx="14126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Compare</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图片 3">
            <a:extLst>
              <a:ext uri="{FF2B5EF4-FFF2-40B4-BE49-F238E27FC236}">
                <a16:creationId xmlns:a16="http://schemas.microsoft.com/office/drawing/2014/main" id="{E89D058A-2AC8-5813-AB53-482E3CC19F06}"/>
              </a:ext>
            </a:extLst>
          </p:cNvPr>
          <p:cNvPicPr>
            <a:picLocks noChangeAspect="1"/>
          </p:cNvPicPr>
          <p:nvPr/>
        </p:nvPicPr>
        <p:blipFill>
          <a:blip r:embed="rId3"/>
          <a:stretch>
            <a:fillRect/>
          </a:stretch>
        </p:blipFill>
        <p:spPr>
          <a:xfrm>
            <a:off x="8618661" y="1340768"/>
            <a:ext cx="3121836" cy="3827736"/>
          </a:xfrm>
          <a:prstGeom prst="rect">
            <a:avLst/>
          </a:prstGeom>
        </p:spPr>
      </p:pic>
      <p:pic>
        <p:nvPicPr>
          <p:cNvPr id="6" name="图片 5">
            <a:extLst>
              <a:ext uri="{FF2B5EF4-FFF2-40B4-BE49-F238E27FC236}">
                <a16:creationId xmlns:a16="http://schemas.microsoft.com/office/drawing/2014/main" id="{F59AC298-043C-492D-7518-409DB9B0E838}"/>
              </a:ext>
            </a:extLst>
          </p:cNvPr>
          <p:cNvPicPr>
            <a:picLocks noChangeAspect="1"/>
          </p:cNvPicPr>
          <p:nvPr/>
        </p:nvPicPr>
        <p:blipFill>
          <a:blip r:embed="rId4"/>
          <a:stretch>
            <a:fillRect/>
          </a:stretch>
        </p:blipFill>
        <p:spPr>
          <a:xfrm>
            <a:off x="4514204" y="1340768"/>
            <a:ext cx="3482395" cy="3827736"/>
          </a:xfrm>
          <a:prstGeom prst="rect">
            <a:avLst/>
          </a:prstGeom>
        </p:spPr>
      </p:pic>
      <p:pic>
        <p:nvPicPr>
          <p:cNvPr id="9" name="图片 8">
            <a:extLst>
              <a:ext uri="{FF2B5EF4-FFF2-40B4-BE49-F238E27FC236}">
                <a16:creationId xmlns:a16="http://schemas.microsoft.com/office/drawing/2014/main" id="{6734BD44-C4A6-1FE5-7D07-57867F876DC8}"/>
              </a:ext>
            </a:extLst>
          </p:cNvPr>
          <p:cNvPicPr>
            <a:picLocks noChangeAspect="1"/>
          </p:cNvPicPr>
          <p:nvPr/>
        </p:nvPicPr>
        <p:blipFill>
          <a:blip r:embed="rId5"/>
          <a:stretch>
            <a:fillRect/>
          </a:stretch>
        </p:blipFill>
        <p:spPr>
          <a:xfrm>
            <a:off x="362162" y="1340768"/>
            <a:ext cx="3571680" cy="3820637"/>
          </a:xfrm>
          <a:prstGeom prst="rect">
            <a:avLst/>
          </a:prstGeom>
        </p:spPr>
      </p:pic>
      <p:sp>
        <p:nvSpPr>
          <p:cNvPr id="10" name="文本框 9">
            <a:extLst>
              <a:ext uri="{FF2B5EF4-FFF2-40B4-BE49-F238E27FC236}">
                <a16:creationId xmlns:a16="http://schemas.microsoft.com/office/drawing/2014/main" id="{455261FF-674B-B56A-FD87-54E6813B1C22}"/>
              </a:ext>
            </a:extLst>
          </p:cNvPr>
          <p:cNvSpPr txBox="1"/>
          <p:nvPr/>
        </p:nvSpPr>
        <p:spPr>
          <a:xfrm>
            <a:off x="1698394" y="934232"/>
            <a:ext cx="799587" cy="369332"/>
          </a:xfrm>
          <a:prstGeom prst="rect">
            <a:avLst/>
          </a:prstGeom>
          <a:noFill/>
        </p:spPr>
        <p:txBody>
          <a:bodyPr wrap="square" rtlCol="0">
            <a:spAutoFit/>
          </a:bodyPr>
          <a:lstStyle/>
          <a:p>
            <a:r>
              <a:rPr lang="en-US" altLang="zh-CN" dirty="0"/>
              <a:t>HEFT</a:t>
            </a:r>
            <a:endParaRPr lang="zh-CN" altLang="en-US" dirty="0"/>
          </a:p>
        </p:txBody>
      </p:sp>
      <p:sp>
        <p:nvSpPr>
          <p:cNvPr id="11" name="文本框 10">
            <a:extLst>
              <a:ext uri="{FF2B5EF4-FFF2-40B4-BE49-F238E27FC236}">
                <a16:creationId xmlns:a16="http://schemas.microsoft.com/office/drawing/2014/main" id="{268EFF73-6151-3FCE-60ED-4C6F34707AA2}"/>
              </a:ext>
            </a:extLst>
          </p:cNvPr>
          <p:cNvSpPr txBox="1"/>
          <p:nvPr/>
        </p:nvSpPr>
        <p:spPr>
          <a:xfrm>
            <a:off x="5855607" y="934232"/>
            <a:ext cx="799587" cy="369332"/>
          </a:xfrm>
          <a:prstGeom prst="rect">
            <a:avLst/>
          </a:prstGeom>
          <a:noFill/>
        </p:spPr>
        <p:txBody>
          <a:bodyPr wrap="square" rtlCol="0">
            <a:spAutoFit/>
          </a:bodyPr>
          <a:lstStyle/>
          <a:p>
            <a:r>
              <a:rPr lang="en-US" altLang="zh-CN" dirty="0"/>
              <a:t>PPTS</a:t>
            </a:r>
            <a:endParaRPr lang="zh-CN" altLang="en-US" dirty="0"/>
          </a:p>
        </p:txBody>
      </p:sp>
      <p:sp>
        <p:nvSpPr>
          <p:cNvPr id="13" name="文本框 12">
            <a:extLst>
              <a:ext uri="{FF2B5EF4-FFF2-40B4-BE49-F238E27FC236}">
                <a16:creationId xmlns:a16="http://schemas.microsoft.com/office/drawing/2014/main" id="{CC9A8010-D7F5-B2A6-0636-BBCF4ECD9579}"/>
              </a:ext>
            </a:extLst>
          </p:cNvPr>
          <p:cNvSpPr txBox="1"/>
          <p:nvPr/>
        </p:nvSpPr>
        <p:spPr>
          <a:xfrm>
            <a:off x="9779785" y="934232"/>
            <a:ext cx="855100" cy="369332"/>
          </a:xfrm>
          <a:prstGeom prst="rect">
            <a:avLst/>
          </a:prstGeom>
          <a:noFill/>
        </p:spPr>
        <p:txBody>
          <a:bodyPr wrap="square" rtlCol="0">
            <a:spAutoFit/>
          </a:bodyPr>
          <a:lstStyle/>
          <a:p>
            <a:r>
              <a:rPr lang="en-US" altLang="zh-CN" dirty="0"/>
              <a:t>IPPTS</a:t>
            </a:r>
            <a:endParaRPr lang="zh-CN" altLang="en-US" dirty="0"/>
          </a:p>
        </p:txBody>
      </p:sp>
      <p:pic>
        <p:nvPicPr>
          <p:cNvPr id="17" name="图片 16">
            <a:extLst>
              <a:ext uri="{FF2B5EF4-FFF2-40B4-BE49-F238E27FC236}">
                <a16:creationId xmlns:a16="http://schemas.microsoft.com/office/drawing/2014/main" id="{F8FAE68E-DC1C-CE6C-14A1-933FD358969A}"/>
              </a:ext>
            </a:extLst>
          </p:cNvPr>
          <p:cNvPicPr>
            <a:picLocks noChangeAspect="1"/>
          </p:cNvPicPr>
          <p:nvPr/>
        </p:nvPicPr>
        <p:blipFill>
          <a:blip r:embed="rId6"/>
          <a:stretch>
            <a:fillRect/>
          </a:stretch>
        </p:blipFill>
        <p:spPr>
          <a:xfrm>
            <a:off x="362162" y="5569946"/>
            <a:ext cx="3571680" cy="398964"/>
          </a:xfrm>
          <a:prstGeom prst="rect">
            <a:avLst/>
          </a:prstGeom>
        </p:spPr>
      </p:pic>
      <p:pic>
        <p:nvPicPr>
          <p:cNvPr id="19" name="图片 18">
            <a:extLst>
              <a:ext uri="{FF2B5EF4-FFF2-40B4-BE49-F238E27FC236}">
                <a16:creationId xmlns:a16="http://schemas.microsoft.com/office/drawing/2014/main" id="{8F636888-94EB-A16E-B5E6-1FE0F5E5AAA0}"/>
              </a:ext>
            </a:extLst>
          </p:cNvPr>
          <p:cNvPicPr>
            <a:picLocks noChangeAspect="1"/>
          </p:cNvPicPr>
          <p:nvPr/>
        </p:nvPicPr>
        <p:blipFill rotWithShape="1">
          <a:blip r:embed="rId7"/>
          <a:srcRect l="6203" t="16552" r="6950" b="24082"/>
          <a:stretch/>
        </p:blipFill>
        <p:spPr>
          <a:xfrm>
            <a:off x="4743232" y="5568581"/>
            <a:ext cx="3024336" cy="398964"/>
          </a:xfrm>
          <a:prstGeom prst="rect">
            <a:avLst/>
          </a:prstGeom>
        </p:spPr>
      </p:pic>
      <p:pic>
        <p:nvPicPr>
          <p:cNvPr id="21" name="图片 20">
            <a:extLst>
              <a:ext uri="{FF2B5EF4-FFF2-40B4-BE49-F238E27FC236}">
                <a16:creationId xmlns:a16="http://schemas.microsoft.com/office/drawing/2014/main" id="{EEF40D14-FDD1-3C15-0391-8B7D8DFFAF57}"/>
              </a:ext>
            </a:extLst>
          </p:cNvPr>
          <p:cNvPicPr>
            <a:picLocks noChangeAspect="1"/>
          </p:cNvPicPr>
          <p:nvPr/>
        </p:nvPicPr>
        <p:blipFill rotWithShape="1">
          <a:blip r:embed="rId8"/>
          <a:srcRect l="5485" t="4794" r="4633"/>
          <a:stretch/>
        </p:blipFill>
        <p:spPr>
          <a:xfrm>
            <a:off x="8619082" y="5569946"/>
            <a:ext cx="3121837" cy="383191"/>
          </a:xfrm>
          <a:prstGeom prst="rect">
            <a:avLst/>
          </a:prstGeom>
        </p:spPr>
      </p:pic>
    </p:spTree>
    <p:extLst>
      <p:ext uri="{BB962C8B-B14F-4D97-AF65-F5344CB8AC3E}">
        <p14:creationId xmlns:p14="http://schemas.microsoft.com/office/powerpoint/2010/main" val="3584429631"/>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85063"/>
            <a:ext cx="14126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Compare</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28">
            <a:extLst>
              <a:ext uri="{FF2B5EF4-FFF2-40B4-BE49-F238E27FC236}">
                <a16:creationId xmlns:a16="http://schemas.microsoft.com/office/drawing/2014/main" id="{13F5568B-AF52-64DC-46DA-350BD7D6D017}"/>
              </a:ext>
            </a:extLst>
          </p:cNvPr>
          <p:cNvPicPr>
            <a:picLocks noChangeAspect="1"/>
          </p:cNvPicPr>
          <p:nvPr/>
        </p:nvPicPr>
        <p:blipFill>
          <a:blip r:embed="rId3"/>
          <a:stretch>
            <a:fillRect/>
          </a:stretch>
        </p:blipFill>
        <p:spPr>
          <a:xfrm>
            <a:off x="2400435" y="985596"/>
            <a:ext cx="7070455" cy="4815462"/>
          </a:xfrm>
          <a:prstGeom prst="rect">
            <a:avLst/>
          </a:prstGeom>
        </p:spPr>
      </p:pic>
      <p:sp>
        <p:nvSpPr>
          <p:cNvPr id="4" name="文本框 3">
            <a:extLst>
              <a:ext uri="{FF2B5EF4-FFF2-40B4-BE49-F238E27FC236}">
                <a16:creationId xmlns:a16="http://schemas.microsoft.com/office/drawing/2014/main" id="{EA575CBF-703C-1B0F-8FEA-513183185D98}"/>
              </a:ext>
            </a:extLst>
          </p:cNvPr>
          <p:cNvSpPr txBox="1"/>
          <p:nvPr/>
        </p:nvSpPr>
        <p:spPr>
          <a:xfrm>
            <a:off x="3218061" y="6057384"/>
            <a:ext cx="792088" cy="369332"/>
          </a:xfrm>
          <a:prstGeom prst="rect">
            <a:avLst/>
          </a:prstGeom>
          <a:noFill/>
        </p:spPr>
        <p:txBody>
          <a:bodyPr wrap="square" rtlCol="0">
            <a:spAutoFit/>
          </a:bodyPr>
          <a:lstStyle/>
          <a:p>
            <a:r>
              <a:rPr lang="en-US" altLang="zh-CN" dirty="0"/>
              <a:t>HEFT</a:t>
            </a:r>
            <a:endParaRPr lang="zh-CN" altLang="en-US" dirty="0"/>
          </a:p>
        </p:txBody>
      </p:sp>
      <p:sp>
        <p:nvSpPr>
          <p:cNvPr id="6" name="文本框 5">
            <a:extLst>
              <a:ext uri="{FF2B5EF4-FFF2-40B4-BE49-F238E27FC236}">
                <a16:creationId xmlns:a16="http://schemas.microsoft.com/office/drawing/2014/main" id="{A1034D7E-8676-0CA6-1C50-2877F85276B0}"/>
              </a:ext>
            </a:extLst>
          </p:cNvPr>
          <p:cNvSpPr txBox="1"/>
          <p:nvPr/>
        </p:nvSpPr>
        <p:spPr>
          <a:xfrm>
            <a:off x="5539618" y="6057384"/>
            <a:ext cx="792088" cy="369332"/>
          </a:xfrm>
          <a:prstGeom prst="rect">
            <a:avLst/>
          </a:prstGeom>
          <a:noFill/>
        </p:spPr>
        <p:txBody>
          <a:bodyPr wrap="square" rtlCol="0">
            <a:spAutoFit/>
          </a:bodyPr>
          <a:lstStyle/>
          <a:p>
            <a:r>
              <a:rPr lang="en-US" altLang="zh-CN" dirty="0"/>
              <a:t>PPTS</a:t>
            </a:r>
            <a:endParaRPr lang="zh-CN" altLang="en-US" dirty="0"/>
          </a:p>
        </p:txBody>
      </p:sp>
      <p:sp>
        <p:nvSpPr>
          <p:cNvPr id="7" name="文本框 6">
            <a:extLst>
              <a:ext uri="{FF2B5EF4-FFF2-40B4-BE49-F238E27FC236}">
                <a16:creationId xmlns:a16="http://schemas.microsoft.com/office/drawing/2014/main" id="{776006F4-429C-84EA-61B5-4E8FDB502F57}"/>
              </a:ext>
            </a:extLst>
          </p:cNvPr>
          <p:cNvSpPr txBox="1"/>
          <p:nvPr/>
        </p:nvSpPr>
        <p:spPr>
          <a:xfrm>
            <a:off x="7682557" y="6057384"/>
            <a:ext cx="973510" cy="369332"/>
          </a:xfrm>
          <a:prstGeom prst="rect">
            <a:avLst/>
          </a:prstGeom>
          <a:noFill/>
        </p:spPr>
        <p:txBody>
          <a:bodyPr wrap="square" rtlCol="0">
            <a:spAutoFit/>
          </a:bodyPr>
          <a:lstStyle/>
          <a:p>
            <a:r>
              <a:rPr lang="en-US" altLang="zh-CN" dirty="0"/>
              <a:t>IPPTS</a:t>
            </a:r>
            <a:endParaRPr lang="zh-CN" altLang="en-US" dirty="0"/>
          </a:p>
        </p:txBody>
      </p:sp>
    </p:spTree>
    <p:extLst>
      <p:ext uri="{BB962C8B-B14F-4D97-AF65-F5344CB8AC3E}">
        <p14:creationId xmlns:p14="http://schemas.microsoft.com/office/powerpoint/2010/main" val="2053231719"/>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1185863" y="185063"/>
            <a:ext cx="14126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dirty="0">
                <a:solidFill>
                  <a:srgbClr val="333333"/>
                </a:solidFill>
                <a:latin typeface="微软雅黑" panose="020B0503020204020204" pitchFamily="34" charset="-122"/>
                <a:ea typeface="微软雅黑" panose="020B0503020204020204" pitchFamily="34" charset="-122"/>
              </a:rPr>
              <a:t>Compare</a:t>
            </a:r>
            <a:endParaRPr lang="zh-CN" altLang="en-US" sz="2200" dirty="0">
              <a:solidFill>
                <a:srgbClr val="333333"/>
              </a:solidFill>
              <a:latin typeface="微软雅黑" panose="020B0503020204020204" pitchFamily="34" charset="-122"/>
              <a:ea typeface="微软雅黑" panose="020B0503020204020204" pitchFamily="34" charset="-122"/>
            </a:endParaRPr>
          </a:p>
        </p:txBody>
      </p:sp>
      <p:sp>
        <p:nvSpPr>
          <p:cNvPr id="29699"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9700"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a:extLst>
              <a:ext uri="{FF2B5EF4-FFF2-40B4-BE49-F238E27FC236}">
                <a16:creationId xmlns:a16="http://schemas.microsoft.com/office/drawing/2014/main" id="{AA69CC06-0CE6-309C-EF46-9577AB6E4779}"/>
              </a:ext>
            </a:extLst>
          </p:cNvPr>
          <p:cNvSpPr txBox="1"/>
          <p:nvPr/>
        </p:nvSpPr>
        <p:spPr>
          <a:xfrm>
            <a:off x="1185863" y="1926124"/>
            <a:ext cx="9019702" cy="369332"/>
          </a:xfrm>
          <a:prstGeom prst="rect">
            <a:avLst/>
          </a:prstGeom>
          <a:noFill/>
        </p:spPr>
        <p:txBody>
          <a:bodyPr wrap="square" rtlCol="0">
            <a:spAutoFit/>
          </a:bodyPr>
          <a:lstStyle/>
          <a:p>
            <a:r>
              <a:rPr lang="en-US" altLang="zh-CN" dirty="0"/>
              <a:t>HEFT: Consider about downward (uses EFT accumulate to get AFT, and compare)</a:t>
            </a:r>
          </a:p>
        </p:txBody>
      </p:sp>
      <p:sp>
        <p:nvSpPr>
          <p:cNvPr id="5" name="文本框 4">
            <a:extLst>
              <a:ext uri="{FF2B5EF4-FFF2-40B4-BE49-F238E27FC236}">
                <a16:creationId xmlns:a16="http://schemas.microsoft.com/office/drawing/2014/main" id="{4C0B2C6C-AE0F-BD64-E1D5-AF9627B5F176}"/>
              </a:ext>
            </a:extLst>
          </p:cNvPr>
          <p:cNvSpPr txBox="1"/>
          <p:nvPr/>
        </p:nvSpPr>
        <p:spPr>
          <a:xfrm>
            <a:off x="1185863" y="3032043"/>
            <a:ext cx="8424936" cy="923330"/>
          </a:xfrm>
          <a:prstGeom prst="rect">
            <a:avLst/>
          </a:prstGeom>
          <a:noFill/>
        </p:spPr>
        <p:txBody>
          <a:bodyPr wrap="square" rtlCol="0">
            <a:spAutoFit/>
          </a:bodyPr>
          <a:lstStyle/>
          <a:p>
            <a:r>
              <a:rPr lang="en-US" altLang="zh-CN" dirty="0"/>
              <a:t>PPTS:</a:t>
            </a:r>
            <a:r>
              <a:rPr lang="zh-CN" altLang="en-US" dirty="0"/>
              <a:t> </a:t>
            </a:r>
            <a:r>
              <a:rPr lang="en-US" altLang="zh-CN" dirty="0"/>
              <a:t>Consider both upwards and downwards</a:t>
            </a:r>
          </a:p>
          <a:p>
            <a:r>
              <a:rPr lang="en-US" altLang="zh-CN" dirty="0"/>
              <a:t>The Task Prioritization Phase: PCM</a:t>
            </a:r>
          </a:p>
          <a:p>
            <a:r>
              <a:rPr lang="en-US" altLang="zh-CN" dirty="0"/>
              <a:t>The Processor Selection Phase: </a:t>
            </a:r>
            <a:r>
              <a:rPr lang="en-US" altLang="zh-CN" dirty="0" err="1"/>
              <a:t>LA</a:t>
            </a:r>
            <a:r>
              <a:rPr lang="en-US" altLang="zh-CN" baseline="-25000" dirty="0" err="1"/>
              <a:t>eft</a:t>
            </a:r>
            <a:endParaRPr lang="en-US" altLang="zh-CN" dirty="0"/>
          </a:p>
        </p:txBody>
      </p:sp>
      <p:sp>
        <p:nvSpPr>
          <p:cNvPr id="8" name="文本框 7">
            <a:extLst>
              <a:ext uri="{FF2B5EF4-FFF2-40B4-BE49-F238E27FC236}">
                <a16:creationId xmlns:a16="http://schemas.microsoft.com/office/drawing/2014/main" id="{FE75B56F-EA60-DEFD-7471-53A9E70D71E6}"/>
              </a:ext>
            </a:extLst>
          </p:cNvPr>
          <p:cNvSpPr txBox="1"/>
          <p:nvPr/>
        </p:nvSpPr>
        <p:spPr>
          <a:xfrm>
            <a:off x="1185863" y="4691960"/>
            <a:ext cx="6984776" cy="923330"/>
          </a:xfrm>
          <a:prstGeom prst="rect">
            <a:avLst/>
          </a:prstGeom>
          <a:noFill/>
        </p:spPr>
        <p:txBody>
          <a:bodyPr wrap="square" rtlCol="0">
            <a:spAutoFit/>
          </a:bodyPr>
          <a:lstStyle/>
          <a:p>
            <a:r>
              <a:rPr lang="en-US" altLang="zh-CN" dirty="0"/>
              <a:t>IPPTS: </a:t>
            </a:r>
          </a:p>
          <a:p>
            <a:pPr marL="342900" indent="-342900">
              <a:buAutoNum type="arabicPeriod"/>
            </a:pPr>
            <a:r>
              <a:rPr lang="en-US" altLang="zh-CN" dirty="0"/>
              <a:t>Take immediate successors into consideration (Prank)</a:t>
            </a:r>
          </a:p>
          <a:p>
            <a:pPr marL="342900" indent="-342900">
              <a:buAutoNum type="arabicPeriod"/>
            </a:pPr>
            <a:r>
              <a:rPr lang="en-US" altLang="zh-CN" dirty="0"/>
              <a:t>Exclude the influence of the current node (LHET)</a:t>
            </a:r>
            <a:endParaRPr lang="zh-CN" altLang="en-US" dirty="0"/>
          </a:p>
        </p:txBody>
      </p:sp>
      <p:pic>
        <p:nvPicPr>
          <p:cNvPr id="9" name="图片 8">
            <a:extLst>
              <a:ext uri="{FF2B5EF4-FFF2-40B4-BE49-F238E27FC236}">
                <a16:creationId xmlns:a16="http://schemas.microsoft.com/office/drawing/2014/main" id="{03D4D56E-2060-30EE-89CC-9AF6519A37FB}"/>
              </a:ext>
            </a:extLst>
          </p:cNvPr>
          <p:cNvPicPr>
            <a:picLocks noChangeAspect="1"/>
          </p:cNvPicPr>
          <p:nvPr/>
        </p:nvPicPr>
        <p:blipFill>
          <a:blip r:embed="rId3"/>
          <a:stretch>
            <a:fillRect/>
          </a:stretch>
        </p:blipFill>
        <p:spPr>
          <a:xfrm>
            <a:off x="6454582" y="2669161"/>
            <a:ext cx="4104432" cy="864091"/>
          </a:xfrm>
          <a:prstGeom prst="rect">
            <a:avLst/>
          </a:prstGeom>
        </p:spPr>
      </p:pic>
      <p:pic>
        <p:nvPicPr>
          <p:cNvPr id="10" name="图片 9">
            <a:extLst>
              <a:ext uri="{FF2B5EF4-FFF2-40B4-BE49-F238E27FC236}">
                <a16:creationId xmlns:a16="http://schemas.microsoft.com/office/drawing/2014/main" id="{D5C40CDE-EB18-DFB5-B2A1-5A4443E68AF0}"/>
              </a:ext>
            </a:extLst>
          </p:cNvPr>
          <p:cNvPicPr>
            <a:picLocks noChangeAspect="1"/>
          </p:cNvPicPr>
          <p:nvPr/>
        </p:nvPicPr>
        <p:blipFill>
          <a:blip r:embed="rId4"/>
          <a:stretch>
            <a:fillRect/>
          </a:stretch>
        </p:blipFill>
        <p:spPr>
          <a:xfrm>
            <a:off x="6458421" y="3721705"/>
            <a:ext cx="3600400" cy="375970"/>
          </a:xfrm>
          <a:prstGeom prst="rect">
            <a:avLst/>
          </a:prstGeom>
        </p:spPr>
      </p:pic>
      <p:pic>
        <p:nvPicPr>
          <p:cNvPr id="11" name="图片 10">
            <a:extLst>
              <a:ext uri="{FF2B5EF4-FFF2-40B4-BE49-F238E27FC236}">
                <a16:creationId xmlns:a16="http://schemas.microsoft.com/office/drawing/2014/main" id="{F92AB543-68B5-02DB-DC50-333336BD3A32}"/>
              </a:ext>
            </a:extLst>
          </p:cNvPr>
          <p:cNvPicPr>
            <a:picLocks noChangeAspect="1"/>
          </p:cNvPicPr>
          <p:nvPr/>
        </p:nvPicPr>
        <p:blipFill>
          <a:blip r:embed="rId5"/>
          <a:stretch>
            <a:fillRect/>
          </a:stretch>
        </p:blipFill>
        <p:spPr>
          <a:xfrm>
            <a:off x="7178501" y="4884527"/>
            <a:ext cx="3528392" cy="364666"/>
          </a:xfrm>
          <a:prstGeom prst="rect">
            <a:avLst/>
          </a:prstGeom>
        </p:spPr>
      </p:pic>
      <p:pic>
        <p:nvPicPr>
          <p:cNvPr id="13" name="图片 12">
            <a:extLst>
              <a:ext uri="{FF2B5EF4-FFF2-40B4-BE49-F238E27FC236}">
                <a16:creationId xmlns:a16="http://schemas.microsoft.com/office/drawing/2014/main" id="{98660BDE-1465-35BD-4B88-5F8B09A3208C}"/>
              </a:ext>
            </a:extLst>
          </p:cNvPr>
          <p:cNvPicPr>
            <a:picLocks noChangeAspect="1"/>
          </p:cNvPicPr>
          <p:nvPr/>
        </p:nvPicPr>
        <p:blipFill rotWithShape="1">
          <a:blip r:embed="rId6"/>
          <a:srcRect l="1122" r="1897"/>
          <a:stretch/>
        </p:blipFill>
        <p:spPr>
          <a:xfrm>
            <a:off x="7178501" y="5373216"/>
            <a:ext cx="4143910" cy="364663"/>
          </a:xfrm>
          <a:prstGeom prst="rect">
            <a:avLst/>
          </a:prstGeom>
        </p:spPr>
      </p:pic>
    </p:spTree>
    <p:extLst>
      <p:ext uri="{BB962C8B-B14F-4D97-AF65-F5344CB8AC3E}">
        <p14:creationId xmlns:p14="http://schemas.microsoft.com/office/powerpoint/2010/main" val="2368655147"/>
      </p:ext>
    </p:extLst>
  </p:cSld>
  <p:clrMapOvr>
    <a:masterClrMapping/>
  </p:clrMapOvr>
  <mc:AlternateContent xmlns:mc="http://schemas.openxmlformats.org/markup-compatibility/2006" xmlns:p14="http://schemas.microsoft.com/office/powerpoint/2010/main">
    <mc:Choice Requires="p14">
      <p:transition p14:dur="0" advClick="0" advTm="6531"/>
    </mc:Choice>
    <mc:Fallback xmlns="">
      <p:transition advClick="0" advTm="65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9700"/>
                                        </p:tgtEl>
                                        <p:attrNameLst>
                                          <p:attrName>style.visibility</p:attrName>
                                        </p:attrNameLst>
                                      </p:cBhvr>
                                      <p:to>
                                        <p:strVal val="visible"/>
                                      </p:to>
                                    </p:set>
                                    <p:animEffect transition="in" filter="wipe(right)">
                                      <p:cBhvr>
                                        <p:cTn id="11" dur="500"/>
                                        <p:tgtEl>
                                          <p:spTgt spid="29700"/>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698"/>
                                        </p:tgtEl>
                                        <p:attrNameLst>
                                          <p:attrName>style.visibility</p:attrName>
                                        </p:attrNameLst>
                                      </p:cBhvr>
                                      <p:to>
                                        <p:strVal val="visible"/>
                                      </p:to>
                                    </p:set>
                                    <p:anim calcmode="lin" valueType="num">
                                      <p:cBhvr>
                                        <p:cTn id="15"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9698"/>
                                        </p:tgtEl>
                                        <p:attrNameLst>
                                          <p:attrName>ppt_y</p:attrName>
                                        </p:attrNameLst>
                                      </p:cBhvr>
                                      <p:tavLst>
                                        <p:tav tm="0">
                                          <p:val>
                                            <p:strVal val="#ppt_y"/>
                                          </p:val>
                                        </p:tav>
                                        <p:tav tm="100000">
                                          <p:val>
                                            <p:strVal val="#ppt_y"/>
                                          </p:val>
                                        </p:tav>
                                      </p:tavLst>
                                    </p:anim>
                                    <p:anim calcmode="lin" valueType="num">
                                      <p:cBhvr>
                                        <p:cTn id="17"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76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198" y="480060"/>
            <a:ext cx="1124236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descr="文本, 信件&#10;&#10;描述已自动生成">
            <a:extLst>
              <a:ext uri="{FF2B5EF4-FFF2-40B4-BE49-F238E27FC236}">
                <a16:creationId xmlns:a16="http://schemas.microsoft.com/office/drawing/2014/main" id="{FCFBBFFA-B376-F8E9-DC1A-C8B07DCE2AD6}"/>
              </a:ext>
            </a:extLst>
          </p:cNvPr>
          <p:cNvPicPr>
            <a:picLocks noChangeAspect="1"/>
          </p:cNvPicPr>
          <p:nvPr/>
        </p:nvPicPr>
        <p:blipFill>
          <a:blip r:embed="rId2"/>
          <a:stretch>
            <a:fillRect/>
          </a:stretch>
        </p:blipFill>
        <p:spPr>
          <a:xfrm>
            <a:off x="643718" y="1438048"/>
            <a:ext cx="10909326" cy="3981904"/>
          </a:xfrm>
          <a:prstGeom prst="rect">
            <a:avLst/>
          </a:prstGeom>
        </p:spPr>
      </p:pic>
    </p:spTree>
    <p:extLst>
      <p:ext uri="{BB962C8B-B14F-4D97-AF65-F5344CB8AC3E}">
        <p14:creationId xmlns:p14="http://schemas.microsoft.com/office/powerpoint/2010/main" val="1368110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558FA0-77CD-2AED-4075-CF3B2748DE23}"/>
              </a:ext>
            </a:extLst>
          </p:cNvPr>
          <p:cNvSpPr txBox="1"/>
          <p:nvPr/>
        </p:nvSpPr>
        <p:spPr>
          <a:xfrm>
            <a:off x="3074045" y="2721114"/>
            <a:ext cx="7344816" cy="707886"/>
          </a:xfrm>
          <a:prstGeom prst="rect">
            <a:avLst/>
          </a:prstGeom>
          <a:noFill/>
        </p:spPr>
        <p:txBody>
          <a:bodyPr wrap="square" rtlCol="0">
            <a:spAutoFit/>
          </a:bodyPr>
          <a:lstStyle/>
          <a:p>
            <a:r>
              <a:rPr lang="en-US" altLang="zh-CN" sz="4000" dirty="0"/>
              <a:t>Thank You For Listening</a:t>
            </a:r>
            <a:endParaRPr lang="zh-CN" altLang="en-US" sz="4000" dirty="0"/>
          </a:p>
        </p:txBody>
      </p:sp>
    </p:spTree>
    <p:extLst>
      <p:ext uri="{BB962C8B-B14F-4D97-AF65-F5344CB8AC3E}">
        <p14:creationId xmlns:p14="http://schemas.microsoft.com/office/powerpoint/2010/main" val="74729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76"/>
          <p:cNvSpPr txBox="1">
            <a:spLocks noChangeArrowheads="1"/>
          </p:cNvSpPr>
          <p:nvPr/>
        </p:nvSpPr>
        <p:spPr bwMode="auto">
          <a:xfrm>
            <a:off x="1292274" y="122701"/>
            <a:ext cx="37626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Module Task Operations</a:t>
            </a:r>
            <a:endParaRPr kumimoji="0" lang="zh-CN" altLang="en-US" sz="2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38915"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cxnSp>
        <p:nvCxnSpPr>
          <p:cNvPr id="38916"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文本框 4">
            <a:extLst>
              <a:ext uri="{FF2B5EF4-FFF2-40B4-BE49-F238E27FC236}">
                <a16:creationId xmlns:a16="http://schemas.microsoft.com/office/drawing/2014/main" id="{2A8439E0-5FA0-8525-1356-6F8C25423CD0}"/>
              </a:ext>
            </a:extLst>
          </p:cNvPr>
          <p:cNvSpPr txBox="1"/>
          <p:nvPr/>
        </p:nvSpPr>
        <p:spPr>
          <a:xfrm>
            <a:off x="409749" y="1644961"/>
            <a:ext cx="4835723" cy="5078313"/>
          </a:xfrm>
          <a:prstGeom prst="rect">
            <a:avLst/>
          </a:prstGeom>
          <a:solidFill>
            <a:schemeClr val="tx2">
              <a:lumMod val="40000"/>
              <a:lumOff val="60000"/>
            </a:schemeClr>
          </a:solid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Customer Module</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Complete tasks of adding, deleting, searching, and updating customers and information</a:t>
            </a:r>
          </a:p>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Trading Module</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View transaction history and modify or delete transaction records.</a:t>
            </a:r>
          </a:p>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Billing Module</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Generate new bills, edit bills, search, and view bill details.</a:t>
            </a:r>
          </a:p>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Payment Module</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Add payment records and modify or view payment details.</a:t>
            </a:r>
          </a:p>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Transaction History Module</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View the history of all transactions, including detailed descriptions and related data.</a:t>
            </a:r>
          </a:p>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Report Generation Module</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Generate Excel reports of customers, transactions, and bills for review or record keeping.</a:t>
            </a:r>
          </a:p>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Exit System Module</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The administrator exits the system after completing the operation.</a:t>
            </a:r>
          </a:p>
        </p:txBody>
      </p:sp>
      <p:sp>
        <p:nvSpPr>
          <p:cNvPr id="6" name="文本框 5">
            <a:extLst>
              <a:ext uri="{FF2B5EF4-FFF2-40B4-BE49-F238E27FC236}">
                <a16:creationId xmlns:a16="http://schemas.microsoft.com/office/drawing/2014/main" id="{C7B17C7F-7762-22D6-AE6D-D508DEE2A52E}"/>
              </a:ext>
            </a:extLst>
          </p:cNvPr>
          <p:cNvSpPr txBox="1"/>
          <p:nvPr/>
        </p:nvSpPr>
        <p:spPr>
          <a:xfrm>
            <a:off x="1128242" y="981207"/>
            <a:ext cx="3256334" cy="369332"/>
          </a:xfrm>
          <a:prstGeom prst="rect">
            <a:avLst/>
          </a:prstGeom>
          <a:solidFill>
            <a:schemeClr val="accent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Administrator Interface</a:t>
            </a:r>
            <a:endParaRPr kumimoji="0" lang="zh-CN" altLang="en-US" sz="18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DAEE857C-2485-5567-B0D4-12CD27ECBC7B}"/>
              </a:ext>
            </a:extLst>
          </p:cNvPr>
          <p:cNvSpPr txBox="1"/>
          <p:nvPr/>
        </p:nvSpPr>
        <p:spPr>
          <a:xfrm>
            <a:off x="6725357" y="990141"/>
            <a:ext cx="3256334" cy="369332"/>
          </a:xfrm>
          <a:prstGeom prst="rect">
            <a:avLst/>
          </a:prstGeom>
          <a:solidFill>
            <a:schemeClr val="accent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Customer Interface</a:t>
            </a:r>
            <a:endParaRPr kumimoji="0" lang="zh-CN" altLang="en-US" sz="18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B6907C0-61D9-008D-1D66-BACA89F47A6E}"/>
              </a:ext>
            </a:extLst>
          </p:cNvPr>
          <p:cNvSpPr txBox="1"/>
          <p:nvPr/>
        </p:nvSpPr>
        <p:spPr>
          <a:xfrm>
            <a:off x="5935663" y="1612979"/>
            <a:ext cx="4949825" cy="1754326"/>
          </a:xfrm>
          <a:prstGeom prst="rect">
            <a:avLst/>
          </a:prstGeom>
          <a:solidFill>
            <a:schemeClr val="tx2">
              <a:lumMod val="40000"/>
              <a:lumOff val="60000"/>
            </a:schemeClr>
          </a:solid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Bill Viewing Module</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View details of the bill.</a:t>
            </a:r>
          </a:p>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Transaction Viewing Module</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View the transaction history and details.</a:t>
            </a:r>
          </a:p>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Payment Module</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Select the payment type.</a:t>
            </a:r>
          </a:p>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Exit System Module</a:t>
            </a: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 The customer exits the system after completing the operation.</a:t>
            </a:r>
          </a:p>
        </p:txBody>
      </p:sp>
      <p:sp>
        <p:nvSpPr>
          <p:cNvPr id="2" name="文本框 1">
            <a:extLst>
              <a:ext uri="{FF2B5EF4-FFF2-40B4-BE49-F238E27FC236}">
                <a16:creationId xmlns:a16="http://schemas.microsoft.com/office/drawing/2014/main" id="{B5244346-E6DD-1143-A517-E3D05F2E83B7}"/>
              </a:ext>
            </a:extLst>
          </p:cNvPr>
          <p:cNvSpPr txBox="1"/>
          <p:nvPr/>
        </p:nvSpPr>
        <p:spPr>
          <a:xfrm>
            <a:off x="6725357" y="4191992"/>
            <a:ext cx="3256334" cy="369332"/>
          </a:xfrm>
          <a:prstGeom prst="rect">
            <a:avLst/>
          </a:prstGeom>
          <a:solidFill>
            <a:schemeClr val="accent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Auditor Interface</a:t>
            </a:r>
            <a:endParaRPr kumimoji="0" lang="zh-CN" altLang="en-US" sz="18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80FCF91C-76EA-57D8-F896-C71ECFA192B9}"/>
              </a:ext>
            </a:extLst>
          </p:cNvPr>
          <p:cNvSpPr txBox="1"/>
          <p:nvPr/>
        </p:nvSpPr>
        <p:spPr>
          <a:xfrm>
            <a:off x="5935663" y="4745863"/>
            <a:ext cx="4949825" cy="1200329"/>
          </a:xfrm>
          <a:prstGeom prst="rect">
            <a:avLst/>
          </a:prstGeom>
          <a:solidFill>
            <a:schemeClr val="tx2">
              <a:lumMod val="40000"/>
              <a:lumOff val="60000"/>
            </a:schemeClr>
          </a:solid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
                <a:srgbClr val="21A3D0"/>
              </a:buClr>
              <a:buSzPct val="130000"/>
              <a:buFont typeface="Arial" panose="020B0604020202020204" pitchFamily="34" charset="0"/>
              <a:buChar char="•"/>
              <a:tabLst/>
              <a:defRPr/>
            </a:pPr>
            <a:r>
              <a:rPr kumimoji="0" lang="en-US" altLang="zh-CN" sz="1800" b="0" i="0" u="none" strike="noStrike" kern="1200" cap="none" spc="0" normalizeH="0" baseline="0" noProof="0" dirty="0">
                <a:ln>
                  <a:noFill/>
                </a:ln>
                <a:solidFill>
                  <a:srgbClr val="4D4D4D"/>
                </a:solidFill>
                <a:effectLst/>
                <a:uLnTx/>
                <a:uFillTx/>
                <a:latin typeface="Arial" panose="020B0604020202020204" pitchFamily="34" charset="0"/>
                <a:ea typeface="宋体" panose="02010600030101010101" pitchFamily="2" charset="-122"/>
                <a:cs typeface="+mn-cs"/>
              </a:rPr>
              <a:t>They can see all customer information, each customer's bills and transactions, and payments, and can export Excel files but cannot change them.</a:t>
            </a:r>
          </a:p>
        </p:txBody>
      </p:sp>
    </p:spTree>
    <p:extLst>
      <p:ext uri="{BB962C8B-B14F-4D97-AF65-F5344CB8AC3E}">
        <p14:creationId xmlns:p14="http://schemas.microsoft.com/office/powerpoint/2010/main" val="2826446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403E09-89D2-EEA2-E5B0-05FF70ECE8BB}"/>
              </a:ext>
            </a:extLst>
          </p:cNvPr>
          <p:cNvPicPr>
            <a:picLocks noChangeAspect="1"/>
          </p:cNvPicPr>
          <p:nvPr/>
        </p:nvPicPr>
        <p:blipFill>
          <a:blip r:embed="rId2"/>
          <a:stretch>
            <a:fillRect/>
          </a:stretch>
        </p:blipFill>
        <p:spPr>
          <a:xfrm>
            <a:off x="1291706" y="235555"/>
            <a:ext cx="4788146" cy="6369377"/>
          </a:xfrm>
          <a:prstGeom prst="rect">
            <a:avLst/>
          </a:prstGeom>
        </p:spPr>
      </p:pic>
    </p:spTree>
    <p:extLst>
      <p:ext uri="{BB962C8B-B14F-4D97-AF65-F5344CB8AC3E}">
        <p14:creationId xmlns:p14="http://schemas.microsoft.com/office/powerpoint/2010/main" val="25263096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354C72-E800-6FD7-8A96-75EF080DBD45}"/>
              </a:ext>
            </a:extLst>
          </p:cNvPr>
          <p:cNvPicPr>
            <a:picLocks noChangeAspect="1"/>
          </p:cNvPicPr>
          <p:nvPr/>
        </p:nvPicPr>
        <p:blipFill>
          <a:blip r:embed="rId2"/>
          <a:stretch>
            <a:fillRect/>
          </a:stretch>
        </p:blipFill>
        <p:spPr>
          <a:xfrm>
            <a:off x="2209949" y="257334"/>
            <a:ext cx="5184576" cy="6524569"/>
          </a:xfrm>
          <a:prstGeom prst="rect">
            <a:avLst/>
          </a:prstGeom>
        </p:spPr>
      </p:pic>
      <p:cxnSp>
        <p:nvCxnSpPr>
          <p:cNvPr id="5" name="直接箭头连接符 4">
            <a:extLst>
              <a:ext uri="{FF2B5EF4-FFF2-40B4-BE49-F238E27FC236}">
                <a16:creationId xmlns:a16="http://schemas.microsoft.com/office/drawing/2014/main" id="{27E9A25F-653C-6117-6D04-315AF3744C96}"/>
              </a:ext>
            </a:extLst>
          </p:cNvPr>
          <p:cNvCxnSpPr/>
          <p:nvPr/>
        </p:nvCxnSpPr>
        <p:spPr bwMode="auto">
          <a:xfrm flipH="1">
            <a:off x="4298181" y="2564904"/>
            <a:ext cx="948157" cy="129614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图片 7">
            <a:extLst>
              <a:ext uri="{FF2B5EF4-FFF2-40B4-BE49-F238E27FC236}">
                <a16:creationId xmlns:a16="http://schemas.microsoft.com/office/drawing/2014/main" id="{61D69C15-8811-EE04-6297-98A7BE2C0366}"/>
              </a:ext>
            </a:extLst>
          </p:cNvPr>
          <p:cNvPicPr>
            <a:picLocks noChangeAspect="1"/>
          </p:cNvPicPr>
          <p:nvPr/>
        </p:nvPicPr>
        <p:blipFill>
          <a:blip r:embed="rId3"/>
          <a:stretch>
            <a:fillRect/>
          </a:stretch>
        </p:blipFill>
        <p:spPr>
          <a:xfrm>
            <a:off x="5707930" y="174374"/>
            <a:ext cx="5087232" cy="2520280"/>
          </a:xfrm>
          <a:prstGeom prst="rect">
            <a:avLst/>
          </a:prstGeom>
        </p:spPr>
      </p:pic>
      <p:pic>
        <p:nvPicPr>
          <p:cNvPr id="10" name="图片 9">
            <a:extLst>
              <a:ext uri="{FF2B5EF4-FFF2-40B4-BE49-F238E27FC236}">
                <a16:creationId xmlns:a16="http://schemas.microsoft.com/office/drawing/2014/main" id="{A341567B-AB5B-7181-3953-802187E441F2}"/>
              </a:ext>
            </a:extLst>
          </p:cNvPr>
          <p:cNvPicPr>
            <a:picLocks noChangeAspect="1"/>
          </p:cNvPicPr>
          <p:nvPr/>
        </p:nvPicPr>
        <p:blipFill>
          <a:blip r:embed="rId4"/>
          <a:stretch>
            <a:fillRect/>
          </a:stretch>
        </p:blipFill>
        <p:spPr>
          <a:xfrm>
            <a:off x="8042597" y="2717253"/>
            <a:ext cx="2228965" cy="4045158"/>
          </a:xfrm>
          <a:prstGeom prst="rect">
            <a:avLst/>
          </a:prstGeom>
        </p:spPr>
      </p:pic>
      <p:pic>
        <p:nvPicPr>
          <p:cNvPr id="12" name="图片 11">
            <a:extLst>
              <a:ext uri="{FF2B5EF4-FFF2-40B4-BE49-F238E27FC236}">
                <a16:creationId xmlns:a16="http://schemas.microsoft.com/office/drawing/2014/main" id="{4FE276CA-DFF6-57CD-83DC-B3A8505959BF}"/>
              </a:ext>
            </a:extLst>
          </p:cNvPr>
          <p:cNvPicPr>
            <a:picLocks noChangeAspect="1"/>
          </p:cNvPicPr>
          <p:nvPr/>
        </p:nvPicPr>
        <p:blipFill>
          <a:blip r:embed="rId5"/>
          <a:stretch>
            <a:fillRect/>
          </a:stretch>
        </p:blipFill>
        <p:spPr>
          <a:xfrm>
            <a:off x="2180753" y="4696612"/>
            <a:ext cx="5386983" cy="1612708"/>
          </a:xfrm>
          <a:prstGeom prst="rect">
            <a:avLst/>
          </a:prstGeom>
        </p:spPr>
      </p:pic>
      <p:cxnSp>
        <p:nvCxnSpPr>
          <p:cNvPr id="14" name="直接箭头连接符 13">
            <a:extLst>
              <a:ext uri="{FF2B5EF4-FFF2-40B4-BE49-F238E27FC236}">
                <a16:creationId xmlns:a16="http://schemas.microsoft.com/office/drawing/2014/main" id="{C0214166-E1E3-0BB1-0A4D-88C618FE678B}"/>
              </a:ext>
            </a:extLst>
          </p:cNvPr>
          <p:cNvCxnSpPr/>
          <p:nvPr/>
        </p:nvCxnSpPr>
        <p:spPr bwMode="auto">
          <a:xfrm flipH="1">
            <a:off x="4874245" y="2615869"/>
            <a:ext cx="390695" cy="59710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670999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FFBDF2-EC64-FF62-D690-9BB0E19C309E}"/>
              </a:ext>
            </a:extLst>
          </p:cNvPr>
          <p:cNvPicPr>
            <a:picLocks noChangeAspect="1"/>
          </p:cNvPicPr>
          <p:nvPr/>
        </p:nvPicPr>
        <p:blipFill>
          <a:blip r:embed="rId2"/>
          <a:stretch>
            <a:fillRect/>
          </a:stretch>
        </p:blipFill>
        <p:spPr>
          <a:xfrm>
            <a:off x="697781" y="188640"/>
            <a:ext cx="4667490" cy="6242371"/>
          </a:xfrm>
          <a:prstGeom prst="rect">
            <a:avLst/>
          </a:prstGeom>
        </p:spPr>
      </p:pic>
      <p:pic>
        <p:nvPicPr>
          <p:cNvPr id="5" name="图片 4">
            <a:extLst>
              <a:ext uri="{FF2B5EF4-FFF2-40B4-BE49-F238E27FC236}">
                <a16:creationId xmlns:a16="http://schemas.microsoft.com/office/drawing/2014/main" id="{0A6D7F15-811E-9316-89C6-4EFC990FC938}"/>
              </a:ext>
            </a:extLst>
          </p:cNvPr>
          <p:cNvPicPr>
            <a:picLocks noChangeAspect="1"/>
          </p:cNvPicPr>
          <p:nvPr/>
        </p:nvPicPr>
        <p:blipFill>
          <a:blip r:embed="rId3"/>
          <a:stretch>
            <a:fillRect/>
          </a:stretch>
        </p:blipFill>
        <p:spPr>
          <a:xfrm>
            <a:off x="2716268" y="472625"/>
            <a:ext cx="4603987" cy="5848651"/>
          </a:xfrm>
          <a:prstGeom prst="rect">
            <a:avLst/>
          </a:prstGeom>
        </p:spPr>
      </p:pic>
      <p:pic>
        <p:nvPicPr>
          <p:cNvPr id="7" name="图片 6">
            <a:extLst>
              <a:ext uri="{FF2B5EF4-FFF2-40B4-BE49-F238E27FC236}">
                <a16:creationId xmlns:a16="http://schemas.microsoft.com/office/drawing/2014/main" id="{16964559-B53A-5F86-25E7-0BBD9BD01AC0}"/>
              </a:ext>
            </a:extLst>
          </p:cNvPr>
          <p:cNvPicPr>
            <a:picLocks noChangeAspect="1"/>
          </p:cNvPicPr>
          <p:nvPr/>
        </p:nvPicPr>
        <p:blipFill>
          <a:blip r:embed="rId4"/>
          <a:stretch>
            <a:fillRect/>
          </a:stretch>
        </p:blipFill>
        <p:spPr>
          <a:xfrm>
            <a:off x="3910694" y="1015876"/>
            <a:ext cx="4375375" cy="4826248"/>
          </a:xfrm>
          <a:prstGeom prst="rect">
            <a:avLst/>
          </a:prstGeom>
        </p:spPr>
      </p:pic>
      <p:pic>
        <p:nvPicPr>
          <p:cNvPr id="9" name="图片 8">
            <a:extLst>
              <a:ext uri="{FF2B5EF4-FFF2-40B4-BE49-F238E27FC236}">
                <a16:creationId xmlns:a16="http://schemas.microsoft.com/office/drawing/2014/main" id="{C9A6B6A2-FA9D-B8CF-CD5F-21E4E21A2B16}"/>
              </a:ext>
            </a:extLst>
          </p:cNvPr>
          <p:cNvPicPr>
            <a:picLocks noChangeAspect="1"/>
          </p:cNvPicPr>
          <p:nvPr/>
        </p:nvPicPr>
        <p:blipFill>
          <a:blip r:embed="rId5"/>
          <a:stretch>
            <a:fillRect/>
          </a:stretch>
        </p:blipFill>
        <p:spPr>
          <a:xfrm>
            <a:off x="7178501" y="942550"/>
            <a:ext cx="4610337" cy="5378726"/>
          </a:xfrm>
          <a:prstGeom prst="rect">
            <a:avLst/>
          </a:prstGeom>
        </p:spPr>
      </p:pic>
    </p:spTree>
    <p:extLst>
      <p:ext uri="{BB962C8B-B14F-4D97-AF65-F5344CB8AC3E}">
        <p14:creationId xmlns:p14="http://schemas.microsoft.com/office/powerpoint/2010/main" val="3856432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76"/>
          <p:cNvSpPr txBox="1">
            <a:spLocks noChangeArrowheads="1"/>
          </p:cNvSpPr>
          <p:nvPr/>
        </p:nvSpPr>
        <p:spPr bwMode="auto">
          <a:xfrm>
            <a:off x="1292274" y="122701"/>
            <a:ext cx="18437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GUI Design</a:t>
            </a:r>
            <a:endParaRPr kumimoji="0" lang="zh-CN" altLang="en-US" sz="2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38915"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21A3D0"/>
              </a:solidFill>
              <a:effectLst/>
              <a:uLnTx/>
              <a:uFillTx/>
              <a:latin typeface="Arial" panose="020B0604020202020204" pitchFamily="34" charset="0"/>
              <a:ea typeface="宋体" panose="02010600030101010101" pitchFamily="2" charset="-122"/>
              <a:cs typeface="+mn-cs"/>
            </a:endParaRPr>
          </a:p>
        </p:txBody>
      </p:sp>
      <p:cxnSp>
        <p:nvCxnSpPr>
          <p:cNvPr id="38916"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descr="文本&#10;&#10;描述已自动生成">
            <a:extLst>
              <a:ext uri="{FF2B5EF4-FFF2-40B4-BE49-F238E27FC236}">
                <a16:creationId xmlns:a16="http://schemas.microsoft.com/office/drawing/2014/main" id="{956F68E8-EB27-0754-0F0A-7AD1266C4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51" y="764704"/>
            <a:ext cx="5472608" cy="3497883"/>
          </a:xfrm>
          <a:prstGeom prst="rect">
            <a:avLst/>
          </a:prstGeom>
        </p:spPr>
      </p:pic>
      <p:pic>
        <p:nvPicPr>
          <p:cNvPr id="9" name="图片 8" descr="文本&#10;&#10;描述已自动生成">
            <a:extLst>
              <a:ext uri="{FF2B5EF4-FFF2-40B4-BE49-F238E27FC236}">
                <a16:creationId xmlns:a16="http://schemas.microsoft.com/office/drawing/2014/main" id="{A86D0ABA-0D12-2AAB-1693-A8A85A8B9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59" y="5143960"/>
            <a:ext cx="5745978" cy="1486029"/>
          </a:xfrm>
          <a:prstGeom prst="rect">
            <a:avLst/>
          </a:prstGeom>
        </p:spPr>
      </p:pic>
      <p:pic>
        <p:nvPicPr>
          <p:cNvPr id="11" name="图片 10" descr="图形用户界面, 文本, 应用程序, 聊天或短信&#10;&#10;描述已自动生成">
            <a:extLst>
              <a:ext uri="{FF2B5EF4-FFF2-40B4-BE49-F238E27FC236}">
                <a16:creationId xmlns:a16="http://schemas.microsoft.com/office/drawing/2014/main" id="{8D521DF8-9773-6869-2101-42AC2510F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8381" y="2082302"/>
            <a:ext cx="5976664" cy="2324301"/>
          </a:xfrm>
          <a:prstGeom prst="rect">
            <a:avLst/>
          </a:prstGeom>
        </p:spPr>
      </p:pic>
      <p:sp>
        <p:nvSpPr>
          <p:cNvPr id="12" name="文本框 11">
            <a:extLst>
              <a:ext uri="{FF2B5EF4-FFF2-40B4-BE49-F238E27FC236}">
                <a16:creationId xmlns:a16="http://schemas.microsoft.com/office/drawing/2014/main" id="{85C08FD0-D7EA-2437-D517-370FD7F00AE4}"/>
              </a:ext>
            </a:extLst>
          </p:cNvPr>
          <p:cNvSpPr txBox="1"/>
          <p:nvPr/>
        </p:nvSpPr>
        <p:spPr>
          <a:xfrm>
            <a:off x="7754565" y="4468470"/>
            <a:ext cx="2842891"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rPr>
              <a:t>Set the Translated Text</a:t>
            </a:r>
            <a:endParaRPr kumimoji="0" lang="zh-CN" altLang="en-US"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13" name="文本框 12">
            <a:extLst>
              <a:ext uri="{FF2B5EF4-FFF2-40B4-BE49-F238E27FC236}">
                <a16:creationId xmlns:a16="http://schemas.microsoft.com/office/drawing/2014/main" id="{26304689-7B9C-DE4E-58B5-F8BDF3269236}"/>
              </a:ext>
            </a:extLst>
          </p:cNvPr>
          <p:cNvSpPr txBox="1"/>
          <p:nvPr/>
        </p:nvSpPr>
        <p:spPr>
          <a:xfrm>
            <a:off x="962877" y="4445963"/>
            <a:ext cx="3509963"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rPr>
              <a:t>Initial Layout and Properties</a:t>
            </a:r>
            <a:endParaRPr kumimoji="0" lang="zh-CN" altLang="en-US"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endParaRPr>
          </a:p>
        </p:txBody>
      </p:sp>
      <p:sp>
        <p:nvSpPr>
          <p:cNvPr id="14" name="文本框 13">
            <a:extLst>
              <a:ext uri="{FF2B5EF4-FFF2-40B4-BE49-F238E27FC236}">
                <a16:creationId xmlns:a16="http://schemas.microsoft.com/office/drawing/2014/main" id="{31138C13-4574-1068-673D-D9811E87F93D}"/>
              </a:ext>
            </a:extLst>
          </p:cNvPr>
          <p:cNvSpPr txBox="1"/>
          <p:nvPr/>
        </p:nvSpPr>
        <p:spPr>
          <a:xfrm>
            <a:off x="6386413" y="5886974"/>
            <a:ext cx="2592288"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rPr>
              <a:t>Push Button Creation</a:t>
            </a:r>
            <a:endParaRPr kumimoji="0" lang="zh-CN" altLang="en-US" sz="1800" b="0" i="0" u="none" strike="noStrike" kern="1200" cap="none" spc="0" normalizeH="0" baseline="0" noProof="0" dirty="0">
              <a:ln>
                <a:noFill/>
              </a:ln>
              <a:solidFill>
                <a:srgbClr val="21A3D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65090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1507" name="TextBox 6"/>
          <p:cNvSpPr txBox="1">
            <a:spLocks noChangeArrowheads="1"/>
          </p:cNvSpPr>
          <p:nvPr/>
        </p:nvSpPr>
        <p:spPr bwMode="auto">
          <a:xfrm>
            <a:off x="3543321" y="1354507"/>
            <a:ext cx="5110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II Diagram</a:t>
            </a:r>
            <a:endParaRPr kumimoji="0" lang="zh-CN" altLang="en-US" sz="4000" b="1"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cxnSp>
        <p:nvCxnSpPr>
          <p:cNvPr id="21510" name="直接连接符 10"/>
          <p:cNvCxnSpPr>
            <a:cxnSpLocks noChangeShapeType="1"/>
          </p:cNvCxnSpPr>
          <p:nvPr/>
        </p:nvCxnSpPr>
        <p:spPr bwMode="auto">
          <a:xfrm flipH="1">
            <a:off x="3576638" y="2162398"/>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1" name="Group 7"/>
          <p:cNvGrpSpPr>
            <a:grpSpLocks/>
          </p:cNvGrpSpPr>
          <p:nvPr/>
        </p:nvGrpSpPr>
        <p:grpSpPr bwMode="auto">
          <a:xfrm>
            <a:off x="1289050" y="1101948"/>
            <a:ext cx="2093913" cy="2122488"/>
            <a:chOff x="0" y="0"/>
            <a:chExt cx="2093913" cy="2122488"/>
          </a:xfrm>
        </p:grpSpPr>
        <p:sp>
          <p:nvSpPr>
            <p:cNvPr id="2151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3" name="Freeform 10"/>
            <p:cNvSpPr>
              <a:spLocks noEditPoints="1"/>
            </p:cNvSpPr>
            <p:nvPr/>
          </p:nvSpPr>
          <p:spPr bwMode="auto">
            <a:xfrm>
              <a:off x="155223" y="163129"/>
              <a:ext cx="1796329" cy="1793077"/>
            </a:xfrm>
            <a:custGeom>
              <a:avLst/>
              <a:gdLst>
                <a:gd name="T0" fmla="*/ 573 w 1145"/>
                <a:gd name="T1" fmla="*/ 426 h 1145"/>
                <a:gd name="T2" fmla="*/ 426 w 1145"/>
                <a:gd name="T3" fmla="*/ 573 h 1145"/>
                <a:gd name="T4" fmla="*/ 573 w 1145"/>
                <a:gd name="T5" fmla="*/ 720 h 1145"/>
                <a:gd name="T6" fmla="*/ 720 w 1145"/>
                <a:gd name="T7" fmla="*/ 573 h 1145"/>
                <a:gd name="T8" fmla="*/ 573 w 1145"/>
                <a:gd name="T9" fmla="*/ 426 h 1145"/>
                <a:gd name="T10" fmla="*/ 633 w 1145"/>
                <a:gd name="T11" fmla="*/ 853 h 1145"/>
                <a:gd name="T12" fmla="*/ 633 w 1145"/>
                <a:gd name="T13" fmla="*/ 786 h 1145"/>
                <a:gd name="T14" fmla="*/ 513 w 1145"/>
                <a:gd name="T15" fmla="*/ 786 h 1145"/>
                <a:gd name="T16" fmla="*/ 513 w 1145"/>
                <a:gd name="T17" fmla="*/ 853 h 1145"/>
                <a:gd name="T18" fmla="*/ 293 w 1145"/>
                <a:gd name="T19" fmla="*/ 633 h 1145"/>
                <a:gd name="T20" fmla="*/ 359 w 1145"/>
                <a:gd name="T21" fmla="*/ 633 h 1145"/>
                <a:gd name="T22" fmla="*/ 359 w 1145"/>
                <a:gd name="T23" fmla="*/ 513 h 1145"/>
                <a:gd name="T24" fmla="*/ 293 w 1145"/>
                <a:gd name="T25" fmla="*/ 513 h 1145"/>
                <a:gd name="T26" fmla="*/ 513 w 1145"/>
                <a:gd name="T27" fmla="*/ 293 h 1145"/>
                <a:gd name="T28" fmla="*/ 513 w 1145"/>
                <a:gd name="T29" fmla="*/ 359 h 1145"/>
                <a:gd name="T30" fmla="*/ 633 w 1145"/>
                <a:gd name="T31" fmla="*/ 359 h 1145"/>
                <a:gd name="T32" fmla="*/ 633 w 1145"/>
                <a:gd name="T33" fmla="*/ 293 h 1145"/>
                <a:gd name="T34" fmla="*/ 853 w 1145"/>
                <a:gd name="T35" fmla="*/ 513 h 1145"/>
                <a:gd name="T36" fmla="*/ 787 w 1145"/>
                <a:gd name="T37" fmla="*/ 513 h 1145"/>
                <a:gd name="T38" fmla="*/ 787 w 1145"/>
                <a:gd name="T39" fmla="*/ 633 h 1145"/>
                <a:gd name="T40" fmla="*/ 853 w 1145"/>
                <a:gd name="T41" fmla="*/ 633 h 1145"/>
                <a:gd name="T42" fmla="*/ 633 w 1145"/>
                <a:gd name="T43" fmla="*/ 853 h 1145"/>
                <a:gd name="T44" fmla="*/ 975 w 1145"/>
                <a:gd name="T45" fmla="*/ 513 h 1145"/>
                <a:gd name="T46" fmla="*/ 633 w 1145"/>
                <a:gd name="T47" fmla="*/ 171 h 1145"/>
                <a:gd name="T48" fmla="*/ 633 w 1145"/>
                <a:gd name="T49" fmla="*/ 0 h 1145"/>
                <a:gd name="T50" fmla="*/ 513 w 1145"/>
                <a:gd name="T51" fmla="*/ 0 h 1145"/>
                <a:gd name="T52" fmla="*/ 513 w 1145"/>
                <a:gd name="T53" fmla="*/ 171 h 1145"/>
                <a:gd name="T54" fmla="*/ 171 w 1145"/>
                <a:gd name="T55" fmla="*/ 513 h 1145"/>
                <a:gd name="T56" fmla="*/ 0 w 1145"/>
                <a:gd name="T57" fmla="*/ 513 h 1145"/>
                <a:gd name="T58" fmla="*/ 0 w 1145"/>
                <a:gd name="T59" fmla="*/ 633 h 1145"/>
                <a:gd name="T60" fmla="*/ 171 w 1145"/>
                <a:gd name="T61" fmla="*/ 633 h 1145"/>
                <a:gd name="T62" fmla="*/ 513 w 1145"/>
                <a:gd name="T63" fmla="*/ 975 h 1145"/>
                <a:gd name="T64" fmla="*/ 513 w 1145"/>
                <a:gd name="T65" fmla="*/ 1145 h 1145"/>
                <a:gd name="T66" fmla="*/ 633 w 1145"/>
                <a:gd name="T67" fmla="*/ 1145 h 1145"/>
                <a:gd name="T68" fmla="*/ 633 w 1145"/>
                <a:gd name="T69" fmla="*/ 975 h 1145"/>
                <a:gd name="T70" fmla="*/ 975 w 1145"/>
                <a:gd name="T71" fmla="*/ 633 h 1145"/>
                <a:gd name="T72" fmla="*/ 1145 w 1145"/>
                <a:gd name="T73" fmla="*/ 633 h 1145"/>
                <a:gd name="T74" fmla="*/ 1145 w 1145"/>
                <a:gd name="T75" fmla="*/ 513 h 1145"/>
                <a:gd name="T76" fmla="*/ 975 w 1145"/>
                <a:gd name="T77" fmla="*/ 51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355" y="2504265"/>
            <a:ext cx="12001016" cy="4368809"/>
          </a:xfrm>
          <a:prstGeom prst="rect">
            <a:avLst/>
          </a:prstGeom>
        </p:spPr>
      </p:pic>
    </p:spTree>
    <p:extLst>
      <p:ext uri="{BB962C8B-B14F-4D97-AF65-F5344CB8AC3E}">
        <p14:creationId xmlns:p14="http://schemas.microsoft.com/office/powerpoint/2010/main" val="1110208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1"/>
  <p:tag name="ISPRING_SCORM_RATE_QUIZZES" val="0"/>
  <p:tag name="ISPRING_SCORM_PASSING_SCORE" val="100.000000"/>
  <p:tag name="ISPRING_ULTRA_SCORM_COURSE_ID" val="2DAC934D-53C6-4FC9-99B7-3FC73791DBDB"/>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PLAYERS_CUSTOMIZATION" val="UEsDBBQAAgAIAGlzf0g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Glzf0gNwDEewAEAANoDAAAPAAAAAAAAAAEAAAAAAAAAAABub25lL3BsYXllci54bWxQSwUGAAAAAAEAAQA9AAAA7QEAAAAA"/>
  <p:tag name="ISPRING_PRESENTATION_TITLE" val="电子商务毕业论文"/>
</p:tagLst>
</file>

<file path=ppt/theme/theme1.xml><?xml version="1.0" encoding="utf-8"?>
<a:theme xmlns:a="http://schemas.openxmlformats.org/drawingml/2006/main" name="2_默认设计模板">
  <a:themeElements>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21A3D0"/>
      </a:lt1>
      <a:dk2>
        <a:srgbClr val="2B2E30"/>
      </a:dk2>
      <a:lt2>
        <a:srgbClr val="21A3D0"/>
      </a:lt2>
      <a:accent1>
        <a:srgbClr val="2B2E30"/>
      </a:accent1>
      <a:accent2>
        <a:srgbClr val="21A3D0"/>
      </a:accent2>
      <a:accent3>
        <a:srgbClr val="ABCEE4"/>
      </a:accent3>
      <a:accent4>
        <a:srgbClr val="000000"/>
      </a:accent4>
      <a:accent5>
        <a:srgbClr val="ACADAD"/>
      </a:accent5>
      <a:accent6>
        <a:srgbClr val="1D93BC"/>
      </a:accent6>
      <a:hlink>
        <a:srgbClr val="21A3D0"/>
      </a:hlink>
      <a:folHlink>
        <a:srgbClr val="2B2E30"/>
      </a:folHlink>
    </a:clrScheme>
    <a:fontScheme name="1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fontScheme name="3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默认设计模板">
  <a:themeElements>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fontScheme name="4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4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4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默认设计模板">
  <a:themeElements>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fontScheme name="5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默认设计模板">
  <a:themeElements>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fontScheme name="6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6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6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默认设计模板">
  <a:themeElements>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fontScheme name="7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7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7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默认设计模板">
  <a:themeElements>
    <a:clrScheme name="">
      <a:dk1>
        <a:srgbClr val="000000"/>
      </a:dk1>
      <a:lt1>
        <a:srgbClr val="21A3D0"/>
      </a:lt1>
      <a:dk2>
        <a:srgbClr val="2B2E30"/>
      </a:dk2>
      <a:lt2>
        <a:srgbClr val="21A3D0"/>
      </a:lt2>
      <a:accent1>
        <a:srgbClr val="2B2E30"/>
      </a:accent1>
      <a:accent2>
        <a:srgbClr val="21A3D0"/>
      </a:accent2>
      <a:accent3>
        <a:srgbClr val="ABCEE4"/>
      </a:accent3>
      <a:accent4>
        <a:srgbClr val="000000"/>
      </a:accent4>
      <a:accent5>
        <a:srgbClr val="ACADAD"/>
      </a:accent5>
      <a:accent6>
        <a:srgbClr val="1D93BC"/>
      </a:accent6>
      <a:hlink>
        <a:srgbClr val="21A3D0"/>
      </a:hlink>
      <a:folHlink>
        <a:srgbClr val="2B2E30"/>
      </a:folHlink>
    </a:clrScheme>
    <a:fontScheme name="8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8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8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_默认设计模板">
  <a:themeElements>
    <a:clrScheme name="">
      <a:dk1>
        <a:srgbClr val="000000"/>
      </a:dk1>
      <a:lt1>
        <a:srgbClr val="21A3D0"/>
      </a:lt1>
      <a:dk2>
        <a:srgbClr val="2B2E30"/>
      </a:dk2>
      <a:lt2>
        <a:srgbClr val="21A3D0"/>
      </a:lt2>
      <a:accent1>
        <a:srgbClr val="2B2E30"/>
      </a:accent1>
      <a:accent2>
        <a:srgbClr val="21A3D0"/>
      </a:accent2>
      <a:accent3>
        <a:srgbClr val="ABCEE4"/>
      </a:accent3>
      <a:accent4>
        <a:srgbClr val="000000"/>
      </a:accent4>
      <a:accent5>
        <a:srgbClr val="ACADAD"/>
      </a:accent5>
      <a:accent6>
        <a:srgbClr val="1D93BC"/>
      </a:accent6>
      <a:hlink>
        <a:srgbClr val="21A3D0"/>
      </a:hlink>
      <a:folHlink>
        <a:srgbClr val="2B2E30"/>
      </a:folHlink>
    </a:clrScheme>
    <a:fontScheme name="9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9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9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3220</TotalTime>
  <Pages>0</Pages>
  <Words>4871</Words>
  <Characters>0</Characters>
  <Application>Microsoft Office PowerPoint</Application>
  <DocSecurity>0</DocSecurity>
  <PresentationFormat>自定义</PresentationFormat>
  <Lines>0</Lines>
  <Paragraphs>450</Paragraphs>
  <Slides>72</Slides>
  <Notes>64</Notes>
  <HiddenSlides>0</HiddenSlides>
  <MMClips>0</MMClips>
  <ScaleCrop>false</ScaleCrop>
  <HeadingPairs>
    <vt:vector size="6" baseType="variant">
      <vt:variant>
        <vt:lpstr>已用的字体</vt:lpstr>
      </vt:variant>
      <vt:variant>
        <vt:i4>7</vt:i4>
      </vt:variant>
      <vt:variant>
        <vt:lpstr>主题</vt:lpstr>
      </vt:variant>
      <vt:variant>
        <vt:i4>9</vt:i4>
      </vt:variant>
      <vt:variant>
        <vt:lpstr>幻灯片标题</vt:lpstr>
      </vt:variant>
      <vt:variant>
        <vt:i4>72</vt:i4>
      </vt:variant>
    </vt:vector>
  </HeadingPairs>
  <TitlesOfParts>
    <vt:vector size="88" baseType="lpstr">
      <vt:lpstr>Segoe UI Web (West European)</vt:lpstr>
      <vt:lpstr>Söhne</vt:lpstr>
      <vt:lpstr>等线</vt:lpstr>
      <vt:lpstr>微软雅黑</vt:lpstr>
      <vt:lpstr>Arial</vt:lpstr>
      <vt:lpstr>Calibri</vt:lpstr>
      <vt:lpstr>Wingdings</vt:lpstr>
      <vt:lpstr>2_默认设计模板</vt:lpstr>
      <vt:lpstr>1_默认设计模板</vt:lpstr>
      <vt:lpstr>3_默认设计模板</vt:lpstr>
      <vt:lpstr>4_默认设计模板</vt:lpstr>
      <vt:lpstr>5_默认设计模板</vt:lpstr>
      <vt:lpstr>6_默认设计模板</vt:lpstr>
      <vt:lpstr>7_默认设计模板</vt:lpstr>
      <vt:lpstr>8_默认设计模板</vt:lpstr>
      <vt:lpstr>9_默认设计模板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电子商务毕业论文</dc:title>
  <dc:subject/>
  <dc:creator>Administrator</dc:creator>
  <cp:keywords/>
  <dc:description/>
  <cp:lastModifiedBy>Xue Zhang</cp:lastModifiedBy>
  <cp:revision>517</cp:revision>
  <dcterms:created xsi:type="dcterms:W3CDTF">2013-01-25T01:44:32Z</dcterms:created>
  <dcterms:modified xsi:type="dcterms:W3CDTF">2024-05-22T02:23:34Z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